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62" r:id="rId2"/>
    <p:sldId id="282" r:id="rId3"/>
    <p:sldId id="287" r:id="rId4"/>
    <p:sldId id="286" r:id="rId5"/>
    <p:sldId id="284" r:id="rId6"/>
    <p:sldId id="285" r:id="rId7"/>
    <p:sldId id="257" r:id="rId8"/>
    <p:sldId id="351" r:id="rId9"/>
    <p:sldId id="278" r:id="rId10"/>
    <p:sldId id="280" r:id="rId11"/>
    <p:sldId id="288" r:id="rId12"/>
    <p:sldId id="277" r:id="rId13"/>
    <p:sldId id="263" r:id="rId14"/>
    <p:sldId id="275" r:id="rId15"/>
    <p:sldId id="264" r:id="rId16"/>
    <p:sldId id="352" r:id="rId17"/>
    <p:sldId id="265" r:id="rId18"/>
    <p:sldId id="353" r:id="rId19"/>
    <p:sldId id="289" r:id="rId20"/>
    <p:sldId id="354" r:id="rId21"/>
    <p:sldId id="290" r:id="rId22"/>
    <p:sldId id="355" r:id="rId23"/>
    <p:sldId id="269" r:id="rId24"/>
    <p:sldId id="356" r:id="rId25"/>
    <p:sldId id="270" r:id="rId26"/>
    <p:sldId id="357" r:id="rId27"/>
    <p:sldId id="271" r:id="rId28"/>
    <p:sldId id="358" r:id="rId29"/>
    <p:sldId id="273" r:id="rId30"/>
    <p:sldId id="274" r:id="rId31"/>
    <p:sldId id="359" r:id="rId32"/>
    <p:sldId id="362" r:id="rId33"/>
    <p:sldId id="360" r:id="rId34"/>
    <p:sldId id="361" r:id="rId35"/>
    <p:sldId id="266" r:id="rId36"/>
    <p:sldId id="293" r:id="rId37"/>
    <p:sldId id="363" r:id="rId38"/>
    <p:sldId id="36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0"/>
    <p:restoredTop sz="94703"/>
  </p:normalViewPr>
  <p:slideViewPr>
    <p:cSldViewPr snapToGrid="0">
      <p:cViewPr varScale="1">
        <p:scale>
          <a:sx n="105" d="100"/>
          <a:sy n="105" d="100"/>
        </p:scale>
        <p:origin x="200" y="584"/>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1DCA3-CBAD-5341-B993-83DF3B874E48}" type="datetimeFigureOut">
              <a:rPr lang="en-US" smtClean="0"/>
              <a:t>2/18/25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48858-BA78-A94F-A9A3-567E44FF4887}" type="slidenum">
              <a:rPr lang="en-US" smtClean="0"/>
              <a:t>‹#›</a:t>
            </a:fld>
            <a:endParaRPr lang="en-US"/>
          </a:p>
        </p:txBody>
      </p:sp>
    </p:spTree>
    <p:extLst>
      <p:ext uri="{BB962C8B-B14F-4D97-AF65-F5344CB8AC3E}">
        <p14:creationId xmlns:p14="http://schemas.microsoft.com/office/powerpoint/2010/main" val="222079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48858-BA78-A94F-A9A3-567E44FF4887}" type="slidenum">
              <a:rPr lang="en-US" smtClean="0"/>
              <a:t>1</a:t>
            </a:fld>
            <a:endParaRPr lang="en-US"/>
          </a:p>
        </p:txBody>
      </p:sp>
    </p:spTree>
    <p:extLst>
      <p:ext uri="{BB962C8B-B14F-4D97-AF65-F5344CB8AC3E}">
        <p14:creationId xmlns:p14="http://schemas.microsoft.com/office/powerpoint/2010/main" val="368971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99 words changed the world. We see the message of Jesus, the heart of Jesus, the vision of Jesus, and the strategy of Jesus. Here we see Jesus saying that we should pray to the Lord of the Harvest for more workers.</a:t>
            </a:r>
          </a:p>
        </p:txBody>
      </p:sp>
      <p:sp>
        <p:nvSpPr>
          <p:cNvPr id="4" name="Slide Number Placeholder 3"/>
          <p:cNvSpPr>
            <a:spLocks noGrp="1"/>
          </p:cNvSpPr>
          <p:nvPr>
            <p:ph type="sldNum" sz="quarter" idx="5"/>
          </p:nvPr>
        </p:nvSpPr>
        <p:spPr/>
        <p:txBody>
          <a:bodyPr/>
          <a:lstStyle/>
          <a:p>
            <a:fld id="{BFD1363A-C78C-0D45-842A-5B33C52F46D6}" type="slidenum">
              <a:rPr lang="en-US" smtClean="0"/>
              <a:t>9</a:t>
            </a:fld>
            <a:endParaRPr lang="en-US"/>
          </a:p>
        </p:txBody>
      </p:sp>
    </p:spTree>
    <p:extLst>
      <p:ext uri="{BB962C8B-B14F-4D97-AF65-F5344CB8AC3E}">
        <p14:creationId xmlns:p14="http://schemas.microsoft.com/office/powerpoint/2010/main" val="211390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99 words changed the world. We see the message of Jesus, the heart of Jesus, the vision of Jesus, and the strategy of Jesus. Here we see Jesus saying that we should pray to the Lord of the Harvest for more workers.</a:t>
            </a:r>
          </a:p>
        </p:txBody>
      </p:sp>
      <p:sp>
        <p:nvSpPr>
          <p:cNvPr id="4" name="Slide Number Placeholder 3"/>
          <p:cNvSpPr>
            <a:spLocks noGrp="1"/>
          </p:cNvSpPr>
          <p:nvPr>
            <p:ph type="sldNum" sz="quarter" idx="5"/>
          </p:nvPr>
        </p:nvSpPr>
        <p:spPr/>
        <p:txBody>
          <a:bodyPr/>
          <a:lstStyle/>
          <a:p>
            <a:fld id="{BFD1363A-C78C-0D45-842A-5B33C52F46D6}" type="slidenum">
              <a:rPr lang="en-US" smtClean="0"/>
              <a:t>22</a:t>
            </a:fld>
            <a:endParaRPr lang="en-US"/>
          </a:p>
        </p:txBody>
      </p:sp>
    </p:spTree>
    <p:extLst>
      <p:ext uri="{BB962C8B-B14F-4D97-AF65-F5344CB8AC3E}">
        <p14:creationId xmlns:p14="http://schemas.microsoft.com/office/powerpoint/2010/main" val="23206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48858-BA78-A94F-A9A3-567E44FF4887}" type="slidenum">
              <a:rPr lang="en-US" smtClean="0"/>
              <a:t>27</a:t>
            </a:fld>
            <a:endParaRPr lang="en-US"/>
          </a:p>
        </p:txBody>
      </p:sp>
    </p:spTree>
    <p:extLst>
      <p:ext uri="{BB962C8B-B14F-4D97-AF65-F5344CB8AC3E}">
        <p14:creationId xmlns:p14="http://schemas.microsoft.com/office/powerpoint/2010/main" val="3825535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3D6C-5BCD-1CB9-D7A0-7568628678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433997-8F17-B100-ABEB-89444C60A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E2C8C4-7F3C-048F-235D-F3AF41088B6F}"/>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5" name="Footer Placeholder 4">
            <a:extLst>
              <a:ext uri="{FF2B5EF4-FFF2-40B4-BE49-F238E27FC236}">
                <a16:creationId xmlns:a16="http://schemas.microsoft.com/office/drawing/2014/main" id="{EC360000-6798-467D-9A11-AB8ABE3B1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68FEA-F9D5-5754-8886-972AB5BED4F2}"/>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128879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454E-A95B-02CC-FF7D-10D8629015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9988A-9385-9F3E-6633-31381C9A76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E117B-50F9-34BD-E022-4C8D29D488ED}"/>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5" name="Footer Placeholder 4">
            <a:extLst>
              <a:ext uri="{FF2B5EF4-FFF2-40B4-BE49-F238E27FC236}">
                <a16:creationId xmlns:a16="http://schemas.microsoft.com/office/drawing/2014/main" id="{84F0CB9E-51E2-0133-683A-95F2D35C4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A22D8-8027-0862-2A6A-3E1242931BE4}"/>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127348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7208B2-ECF8-3B7F-62BD-9B4CC73FB0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8E9A53-0C3F-76EA-57B2-BE93596D10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9C85A-826B-82F4-B059-093E632E4955}"/>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5" name="Footer Placeholder 4">
            <a:extLst>
              <a:ext uri="{FF2B5EF4-FFF2-40B4-BE49-F238E27FC236}">
                <a16:creationId xmlns:a16="http://schemas.microsoft.com/office/drawing/2014/main" id="{D14D5FD1-8CC2-09A3-44C9-E23F5AEB4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F9380-2E0C-8C4D-FAAB-D33C16ADE92A}"/>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238962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5106-0E8E-AAA3-FC1E-4F1C56B9B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5A150-5800-4C88-40A5-CEABD92E1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A2BD0-9544-AF42-AC86-3F20FFE36B69}"/>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5" name="Footer Placeholder 4">
            <a:extLst>
              <a:ext uri="{FF2B5EF4-FFF2-40B4-BE49-F238E27FC236}">
                <a16:creationId xmlns:a16="http://schemas.microsoft.com/office/drawing/2014/main" id="{6A46980C-C17E-C664-68CE-58A3E6E88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E0729-D837-07FC-057B-651592AAE458}"/>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90973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3454E-E8BB-0842-EBB7-EB8A324B8F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1C3FDC-47EB-61AD-6D76-4F9B22E220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08BF38-5BFC-AD08-DA7B-918B58994B25}"/>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5" name="Footer Placeholder 4">
            <a:extLst>
              <a:ext uri="{FF2B5EF4-FFF2-40B4-BE49-F238E27FC236}">
                <a16:creationId xmlns:a16="http://schemas.microsoft.com/office/drawing/2014/main" id="{9A01FF64-3EFB-4F25-54B4-A18452E4A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7CC19-94DD-6345-1155-B5F0FC11024B}"/>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21380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1180-421E-B244-063E-74AB48E79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8F67BE-AF4E-2560-F7A9-04A8DD7223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23F94B-C1FA-72BE-CDBE-4AD8BD9814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BAE71-53BD-D64F-5622-039B32644DF8}"/>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6" name="Footer Placeholder 5">
            <a:extLst>
              <a:ext uri="{FF2B5EF4-FFF2-40B4-BE49-F238E27FC236}">
                <a16:creationId xmlns:a16="http://schemas.microsoft.com/office/drawing/2014/main" id="{AB056D73-2E33-A44A-C8CF-0484E2E3A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52B22-777F-77F2-2D85-D0D3381209FA}"/>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98910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3770-7617-E070-D31A-9DC9303898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FFD4E6-930C-FDFE-1B39-DBBD1355A6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9FB777-3F6F-B0D3-19D5-C13B28B0F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500C5D-2638-5729-1667-7A403DE83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386543-9D9B-5EDF-937C-176CC7229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EAA9F-6E55-5B6F-B32A-C1B02E0C9936}"/>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8" name="Footer Placeholder 7">
            <a:extLst>
              <a:ext uri="{FF2B5EF4-FFF2-40B4-BE49-F238E27FC236}">
                <a16:creationId xmlns:a16="http://schemas.microsoft.com/office/drawing/2014/main" id="{A00164D8-0654-CC33-B9A7-8E85530D2E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D4390-DB83-4C6A-F922-DA4559CBE110}"/>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45862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D6DD-3431-5247-8D71-FC15029372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3F5C36-19AE-347F-BAA5-CEC01E09B1EE}"/>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4" name="Footer Placeholder 3">
            <a:extLst>
              <a:ext uri="{FF2B5EF4-FFF2-40B4-BE49-F238E27FC236}">
                <a16:creationId xmlns:a16="http://schemas.microsoft.com/office/drawing/2014/main" id="{CBE2965C-E0AD-C1F1-F0C7-2BD00D41AB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B28B2E-4960-FF0D-A300-95201E5CA3B0}"/>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72917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95CAE-32E6-8368-4852-12822AA904D1}"/>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3" name="Footer Placeholder 2">
            <a:extLst>
              <a:ext uri="{FF2B5EF4-FFF2-40B4-BE49-F238E27FC236}">
                <a16:creationId xmlns:a16="http://schemas.microsoft.com/office/drawing/2014/main" id="{36E289DF-E1DA-9212-0F42-B5CE76161A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3A1F9-6D00-DAC5-4B46-18772AED304D}"/>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195210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BE00-4B0E-C931-ABAB-0C00B4F65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8D56A0-ABD1-F0B5-3DEC-5AEB0C446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59DEB-5FEC-2CC0-2363-BD1859360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A0C3E-E76B-525A-C0A6-84F18413A090}"/>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6" name="Footer Placeholder 5">
            <a:extLst>
              <a:ext uri="{FF2B5EF4-FFF2-40B4-BE49-F238E27FC236}">
                <a16:creationId xmlns:a16="http://schemas.microsoft.com/office/drawing/2014/main" id="{26EC8D9C-8093-C265-E4B0-3D65CAE21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2C67A-177C-1386-A057-A1B5045A4E96}"/>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208978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58BA-0879-1918-84D4-C313C5BD9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5F855-BD4E-9985-4D46-1441A6141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AC9A6-2487-3C30-8A47-20EE351AD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FB2DA-2427-46EA-ABB7-2CCCF0B7E8E5}"/>
              </a:ext>
            </a:extLst>
          </p:cNvPr>
          <p:cNvSpPr>
            <a:spLocks noGrp="1"/>
          </p:cNvSpPr>
          <p:nvPr>
            <p:ph type="dt" sz="half" idx="10"/>
          </p:nvPr>
        </p:nvSpPr>
        <p:spPr/>
        <p:txBody>
          <a:bodyPr/>
          <a:lstStyle/>
          <a:p>
            <a:fld id="{A2340A99-AACB-7945-A228-893080ED359C}" type="datetimeFigureOut">
              <a:rPr lang="en-US" smtClean="0"/>
              <a:t>2/18/25</a:t>
            </a:fld>
            <a:endParaRPr lang="en-US"/>
          </a:p>
        </p:txBody>
      </p:sp>
      <p:sp>
        <p:nvSpPr>
          <p:cNvPr id="6" name="Footer Placeholder 5">
            <a:extLst>
              <a:ext uri="{FF2B5EF4-FFF2-40B4-BE49-F238E27FC236}">
                <a16:creationId xmlns:a16="http://schemas.microsoft.com/office/drawing/2014/main" id="{1CB4B79C-5AF5-175B-33E8-337BA1716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1B38B-EAE7-9724-3627-97793BD6AC3D}"/>
              </a:ext>
            </a:extLst>
          </p:cNvPr>
          <p:cNvSpPr>
            <a:spLocks noGrp="1"/>
          </p:cNvSpPr>
          <p:nvPr>
            <p:ph type="sldNum" sz="quarter" idx="12"/>
          </p:nvPr>
        </p:nvSpPr>
        <p:spPr/>
        <p:txBody>
          <a:bodyPr/>
          <a:lstStyle/>
          <a:p>
            <a:fld id="{4A769841-6E2C-CB4F-9317-2E66549437B7}" type="slidenum">
              <a:rPr lang="en-US" smtClean="0"/>
              <a:t>‹#›</a:t>
            </a:fld>
            <a:endParaRPr lang="en-US"/>
          </a:p>
        </p:txBody>
      </p:sp>
    </p:spTree>
    <p:extLst>
      <p:ext uri="{BB962C8B-B14F-4D97-AF65-F5344CB8AC3E}">
        <p14:creationId xmlns:p14="http://schemas.microsoft.com/office/powerpoint/2010/main" val="142843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D2EBBF-7688-2CD4-D413-D7473D0703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966BB-E11B-C87B-662C-2520D4BE7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3BDAA-D648-C06F-9A10-1884147D3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340A99-AACB-7945-A228-893080ED359C}" type="datetimeFigureOut">
              <a:rPr lang="en-US" smtClean="0"/>
              <a:t>2/18/25</a:t>
            </a:fld>
            <a:endParaRPr lang="en-US"/>
          </a:p>
        </p:txBody>
      </p:sp>
      <p:sp>
        <p:nvSpPr>
          <p:cNvPr id="5" name="Footer Placeholder 4">
            <a:extLst>
              <a:ext uri="{FF2B5EF4-FFF2-40B4-BE49-F238E27FC236}">
                <a16:creationId xmlns:a16="http://schemas.microsoft.com/office/drawing/2014/main" id="{2B3F186F-DA41-0784-4C2E-EB4CB621B5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026F3D5-A0F1-0FAC-D9FD-D8F15FBCB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769841-6E2C-CB4F-9317-2E66549437B7}" type="slidenum">
              <a:rPr lang="en-US" smtClean="0"/>
              <a:t>‹#›</a:t>
            </a:fld>
            <a:endParaRPr lang="en-US"/>
          </a:p>
        </p:txBody>
      </p:sp>
    </p:spTree>
    <p:extLst>
      <p:ext uri="{BB962C8B-B14F-4D97-AF65-F5344CB8AC3E}">
        <p14:creationId xmlns:p14="http://schemas.microsoft.com/office/powerpoint/2010/main" val="3302847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Rick@CPDistrist.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938178-9D07-64A7-1DC9-0A608A004C3C}"/>
              </a:ext>
            </a:extLst>
          </p:cNvPr>
          <p:cNvSpPr txBox="1"/>
          <p:nvPr/>
        </p:nvSpPr>
        <p:spPr>
          <a:xfrm>
            <a:off x="0" y="0"/>
            <a:ext cx="12192000" cy="2400657"/>
          </a:xfrm>
          <a:prstGeom prst="rect">
            <a:avLst/>
          </a:prstGeom>
          <a:noFill/>
        </p:spPr>
        <p:txBody>
          <a:bodyPr wrap="square" rtlCol="0">
            <a:spAutoFit/>
          </a:bodyPr>
          <a:lstStyle/>
          <a:p>
            <a:pPr algn="r"/>
            <a:r>
              <a:rPr lang="en-US" sz="15000" b="1" dirty="0">
                <a:solidFill>
                  <a:schemeClr val="bg1">
                    <a:lumMod val="85000"/>
                  </a:schemeClr>
                </a:solidFill>
                <a:latin typeface="Helvetica" pitchFamily="2" charset="0"/>
              </a:rPr>
              <a:t>CARE</a:t>
            </a:r>
          </a:p>
        </p:txBody>
      </p:sp>
      <p:sp>
        <p:nvSpPr>
          <p:cNvPr id="5" name="TextBox 4">
            <a:extLst>
              <a:ext uri="{FF2B5EF4-FFF2-40B4-BE49-F238E27FC236}">
                <a16:creationId xmlns:a16="http://schemas.microsoft.com/office/drawing/2014/main" id="{956662BD-BB96-1064-AC81-28775B567B37}"/>
              </a:ext>
            </a:extLst>
          </p:cNvPr>
          <p:cNvSpPr txBox="1"/>
          <p:nvPr/>
        </p:nvSpPr>
        <p:spPr>
          <a:xfrm>
            <a:off x="0" y="2225920"/>
            <a:ext cx="12192000" cy="2400657"/>
          </a:xfrm>
          <a:prstGeom prst="rect">
            <a:avLst/>
          </a:prstGeom>
          <a:noFill/>
        </p:spPr>
        <p:txBody>
          <a:bodyPr wrap="square" rtlCol="0">
            <a:spAutoFit/>
          </a:bodyPr>
          <a:lstStyle/>
          <a:p>
            <a:pPr algn="ctr"/>
            <a:r>
              <a:rPr lang="en-US" sz="15000" b="1" dirty="0">
                <a:solidFill>
                  <a:schemeClr val="bg1">
                    <a:lumMod val="85000"/>
                  </a:schemeClr>
                </a:solidFill>
                <a:latin typeface="Helvetica" pitchFamily="2" charset="0"/>
              </a:rPr>
              <a:t>PRAY</a:t>
            </a:r>
          </a:p>
        </p:txBody>
      </p:sp>
      <p:sp>
        <p:nvSpPr>
          <p:cNvPr id="6" name="TextBox 5">
            <a:extLst>
              <a:ext uri="{FF2B5EF4-FFF2-40B4-BE49-F238E27FC236}">
                <a16:creationId xmlns:a16="http://schemas.microsoft.com/office/drawing/2014/main" id="{95AFBFF3-02A2-2C27-FEF4-0EFF3EC845D6}"/>
              </a:ext>
            </a:extLst>
          </p:cNvPr>
          <p:cNvSpPr txBox="1"/>
          <p:nvPr/>
        </p:nvSpPr>
        <p:spPr>
          <a:xfrm>
            <a:off x="0" y="4497855"/>
            <a:ext cx="12192000" cy="2400657"/>
          </a:xfrm>
          <a:prstGeom prst="rect">
            <a:avLst/>
          </a:prstGeom>
          <a:noFill/>
        </p:spPr>
        <p:txBody>
          <a:bodyPr wrap="square" rtlCol="0">
            <a:spAutoFit/>
          </a:bodyPr>
          <a:lstStyle/>
          <a:p>
            <a:r>
              <a:rPr lang="en-US" sz="15000" b="1" dirty="0">
                <a:solidFill>
                  <a:schemeClr val="bg1">
                    <a:lumMod val="85000"/>
                  </a:schemeClr>
                </a:solidFill>
                <a:latin typeface="Helvetica" pitchFamily="2" charset="0"/>
              </a:rPr>
              <a:t>REACH OUT</a:t>
            </a:r>
          </a:p>
        </p:txBody>
      </p:sp>
      <p:sp>
        <p:nvSpPr>
          <p:cNvPr id="7" name="Rounded Rectangle 6">
            <a:extLst>
              <a:ext uri="{FF2B5EF4-FFF2-40B4-BE49-F238E27FC236}">
                <a16:creationId xmlns:a16="http://schemas.microsoft.com/office/drawing/2014/main" id="{1AD84A2D-23DD-865F-6532-AB3A5A902FE1}"/>
              </a:ext>
            </a:extLst>
          </p:cNvPr>
          <p:cNvSpPr/>
          <p:nvPr/>
        </p:nvSpPr>
        <p:spPr>
          <a:xfrm>
            <a:off x="196770" y="144263"/>
            <a:ext cx="2291787" cy="40110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CPR &amp; CPR+ </a:t>
            </a:r>
            <a:r>
              <a:rPr lang="en-US" sz="3200" dirty="0"/>
              <a:t>Workshop</a:t>
            </a:r>
          </a:p>
          <a:p>
            <a:pPr algn="ctr"/>
            <a:endParaRPr lang="en-US" dirty="0"/>
          </a:p>
        </p:txBody>
      </p:sp>
      <p:sp>
        <p:nvSpPr>
          <p:cNvPr id="8" name="TextBox 7">
            <a:extLst>
              <a:ext uri="{FF2B5EF4-FFF2-40B4-BE49-F238E27FC236}">
                <a16:creationId xmlns:a16="http://schemas.microsoft.com/office/drawing/2014/main" id="{065A8573-20E4-8623-26D2-27A8BDDE65A5}"/>
              </a:ext>
            </a:extLst>
          </p:cNvPr>
          <p:cNvSpPr txBox="1"/>
          <p:nvPr/>
        </p:nvSpPr>
        <p:spPr>
          <a:xfrm>
            <a:off x="8929185" y="2242504"/>
            <a:ext cx="2960025" cy="2800767"/>
          </a:xfrm>
          <a:prstGeom prst="rect">
            <a:avLst/>
          </a:prstGeom>
          <a:noFill/>
        </p:spPr>
        <p:txBody>
          <a:bodyPr wrap="square" rtlCol="0">
            <a:spAutoFit/>
          </a:bodyPr>
          <a:lstStyle/>
          <a:p>
            <a:r>
              <a:rPr lang="en-US" sz="2800" b="0" i="0" dirty="0">
                <a:solidFill>
                  <a:srgbClr val="001320"/>
                </a:solidFill>
                <a:effectLst/>
                <a:highlight>
                  <a:srgbClr val="FFFFFF"/>
                </a:highlight>
                <a:latin typeface="Roboto" panose="02000000000000000000" pitchFamily="2" charset="0"/>
              </a:rPr>
              <a:t>Where there is no vision, the people are unrestrained Proverbs 29:18 (NASB)</a:t>
            </a:r>
            <a:endParaRPr lang="en-US" sz="2000" i="1" dirty="0"/>
          </a:p>
          <a:p>
            <a:endParaRPr lang="en-US" sz="3600" dirty="0"/>
          </a:p>
        </p:txBody>
      </p:sp>
    </p:spTree>
    <p:extLst>
      <p:ext uri="{BB962C8B-B14F-4D97-AF65-F5344CB8AC3E}">
        <p14:creationId xmlns:p14="http://schemas.microsoft.com/office/powerpoint/2010/main" val="392942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3165B6-B9DF-1D45-05DF-FA2B9CC6D795}"/>
              </a:ext>
            </a:extLst>
          </p:cNvPr>
          <p:cNvSpPr>
            <a:spLocks noGrp="1"/>
          </p:cNvSpPr>
          <p:nvPr>
            <p:ph type="title"/>
          </p:nvPr>
        </p:nvSpPr>
        <p:spPr/>
        <p:txBody>
          <a:bodyPr/>
          <a:lstStyle/>
          <a:p>
            <a:r>
              <a:rPr lang="en-US" dirty="0"/>
              <a:t>JESUS: Our Model for Life and Leadership </a:t>
            </a:r>
          </a:p>
        </p:txBody>
      </p:sp>
      <p:sp>
        <p:nvSpPr>
          <p:cNvPr id="8" name="Content Placeholder 7">
            <a:extLst>
              <a:ext uri="{FF2B5EF4-FFF2-40B4-BE49-F238E27FC236}">
                <a16:creationId xmlns:a16="http://schemas.microsoft.com/office/drawing/2014/main" id="{7BC32BC6-66AA-8FA3-7599-A80BA4ABD3BB}"/>
              </a:ext>
            </a:extLst>
          </p:cNvPr>
          <p:cNvSpPr>
            <a:spLocks noGrp="1"/>
          </p:cNvSpPr>
          <p:nvPr>
            <p:ph idx="1"/>
          </p:nvPr>
        </p:nvSpPr>
        <p:spPr/>
        <p:txBody>
          <a:bodyPr/>
          <a:lstStyle/>
          <a:p>
            <a:r>
              <a:rPr lang="en-US" dirty="0"/>
              <a:t>Jesus touched the Multitude</a:t>
            </a:r>
          </a:p>
          <a:p>
            <a:pPr lvl="1"/>
            <a:r>
              <a:rPr lang="en-US" dirty="0"/>
              <a:t>Because he had compassion (he cared)</a:t>
            </a:r>
          </a:p>
          <a:p>
            <a:r>
              <a:rPr lang="en-US" dirty="0"/>
              <a:t>Jesus spent time with the Father</a:t>
            </a:r>
          </a:p>
          <a:p>
            <a:pPr lvl="1"/>
            <a:r>
              <a:rPr lang="en-US" dirty="0"/>
              <a:t>For intimacy, direction, and Spirit-filled power</a:t>
            </a:r>
          </a:p>
          <a:p>
            <a:r>
              <a:rPr lang="en-US" dirty="0"/>
              <a:t>Jesus invested in the 12</a:t>
            </a:r>
          </a:p>
          <a:p>
            <a:pPr lvl="1"/>
            <a:r>
              <a:rPr lang="en-US" dirty="0"/>
              <a:t>Strategy to change the world</a:t>
            </a:r>
          </a:p>
          <a:p>
            <a:pPr lvl="1"/>
            <a:r>
              <a:rPr lang="en-US" dirty="0"/>
              <a:t>As a small group and one-on-one</a:t>
            </a:r>
          </a:p>
          <a:p>
            <a:pPr lvl="1"/>
            <a:r>
              <a:rPr lang="en-US" dirty="0"/>
              <a:t>Each was different (Peter, James, and John)</a:t>
            </a:r>
          </a:p>
        </p:txBody>
      </p:sp>
    </p:spTree>
    <p:extLst>
      <p:ext uri="{BB962C8B-B14F-4D97-AF65-F5344CB8AC3E}">
        <p14:creationId xmlns:p14="http://schemas.microsoft.com/office/powerpoint/2010/main" val="424786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B543-29C0-8887-1B54-7075D8831AB9}"/>
              </a:ext>
            </a:extLst>
          </p:cNvPr>
          <p:cNvSpPr>
            <a:spLocks noGrp="1"/>
          </p:cNvSpPr>
          <p:nvPr>
            <p:ph type="title"/>
          </p:nvPr>
        </p:nvSpPr>
        <p:spPr/>
        <p:txBody>
          <a:bodyPr/>
          <a:lstStyle/>
          <a:p>
            <a:r>
              <a:rPr lang="en-US" dirty="0"/>
              <a:t>CPR: Time Touching the Multitude</a:t>
            </a:r>
          </a:p>
        </p:txBody>
      </p:sp>
      <p:sp>
        <p:nvSpPr>
          <p:cNvPr id="4" name="Text Placeholder 3">
            <a:extLst>
              <a:ext uri="{FF2B5EF4-FFF2-40B4-BE49-F238E27FC236}">
                <a16:creationId xmlns:a16="http://schemas.microsoft.com/office/drawing/2014/main" id="{80BBC213-1070-5A5B-1CCD-4944484F764A}"/>
              </a:ext>
            </a:extLst>
          </p:cNvPr>
          <p:cNvSpPr>
            <a:spLocks noGrp="1"/>
          </p:cNvSpPr>
          <p:nvPr>
            <p:ph type="body" idx="1"/>
          </p:nvPr>
        </p:nvSpPr>
        <p:spPr/>
        <p:txBody>
          <a:bodyPr/>
          <a:lstStyle/>
          <a:p>
            <a:r>
              <a:rPr lang="en-US" dirty="0"/>
              <a:t>Jesus</a:t>
            </a:r>
          </a:p>
        </p:txBody>
      </p:sp>
      <p:sp>
        <p:nvSpPr>
          <p:cNvPr id="3" name="Content Placeholder 2">
            <a:extLst>
              <a:ext uri="{FF2B5EF4-FFF2-40B4-BE49-F238E27FC236}">
                <a16:creationId xmlns:a16="http://schemas.microsoft.com/office/drawing/2014/main" id="{92BB1E2E-0C29-4181-55C2-22715A34C432}"/>
              </a:ext>
            </a:extLst>
          </p:cNvPr>
          <p:cNvSpPr>
            <a:spLocks noGrp="1"/>
          </p:cNvSpPr>
          <p:nvPr>
            <p:ph sz="half" idx="2"/>
          </p:nvPr>
        </p:nvSpPr>
        <p:spPr/>
        <p:txBody>
          <a:bodyPr>
            <a:normAutofit/>
          </a:bodyPr>
          <a:lstStyle/>
          <a:p>
            <a:r>
              <a:rPr lang="en-US" dirty="0"/>
              <a:t>Jesus spend time with the Father</a:t>
            </a:r>
          </a:p>
          <a:p>
            <a:r>
              <a:rPr lang="en-US" dirty="0"/>
              <a:t>Jesus </a:t>
            </a:r>
            <a:r>
              <a:rPr lang="en-US" b="1" dirty="0"/>
              <a:t>touched</a:t>
            </a:r>
            <a:r>
              <a:rPr lang="en-US" dirty="0"/>
              <a:t> the multitude</a:t>
            </a:r>
          </a:p>
          <a:p>
            <a:r>
              <a:rPr lang="en-US" dirty="0"/>
              <a:t>Jesus </a:t>
            </a:r>
            <a:r>
              <a:rPr lang="en-US" b="1" dirty="0"/>
              <a:t>invested</a:t>
            </a:r>
            <a:r>
              <a:rPr lang="en-US" dirty="0"/>
              <a:t> in the 12</a:t>
            </a:r>
          </a:p>
        </p:txBody>
      </p:sp>
      <p:sp>
        <p:nvSpPr>
          <p:cNvPr id="5" name="Text Placeholder 4">
            <a:extLst>
              <a:ext uri="{FF2B5EF4-FFF2-40B4-BE49-F238E27FC236}">
                <a16:creationId xmlns:a16="http://schemas.microsoft.com/office/drawing/2014/main" id="{24486177-05E8-82C8-9BB9-1DA776698DC7}"/>
              </a:ext>
            </a:extLst>
          </p:cNvPr>
          <p:cNvSpPr>
            <a:spLocks noGrp="1"/>
          </p:cNvSpPr>
          <p:nvPr>
            <p:ph type="body" sz="quarter" idx="3"/>
          </p:nvPr>
        </p:nvSpPr>
        <p:spPr/>
        <p:txBody>
          <a:bodyPr/>
          <a:lstStyle/>
          <a:p>
            <a:r>
              <a:rPr lang="en-US" dirty="0"/>
              <a:t>You and Me</a:t>
            </a:r>
          </a:p>
        </p:txBody>
      </p:sp>
      <p:sp>
        <p:nvSpPr>
          <p:cNvPr id="6" name="Content Placeholder 5">
            <a:extLst>
              <a:ext uri="{FF2B5EF4-FFF2-40B4-BE49-F238E27FC236}">
                <a16:creationId xmlns:a16="http://schemas.microsoft.com/office/drawing/2014/main" id="{BECB12C1-1976-257A-7B63-D9031D74C05D}"/>
              </a:ext>
            </a:extLst>
          </p:cNvPr>
          <p:cNvSpPr>
            <a:spLocks noGrp="1"/>
          </p:cNvSpPr>
          <p:nvPr>
            <p:ph sz="quarter" idx="4"/>
          </p:nvPr>
        </p:nvSpPr>
        <p:spPr>
          <a:xfrm>
            <a:off x="6172200" y="2505074"/>
            <a:ext cx="5183188" cy="4173517"/>
          </a:xfrm>
        </p:spPr>
        <p:txBody>
          <a:bodyPr>
            <a:normAutofit/>
          </a:bodyPr>
          <a:lstStyle/>
          <a:p>
            <a:r>
              <a:rPr lang="en-US" dirty="0"/>
              <a:t>We spend time with the Father, the Son, and the Holy Spirit</a:t>
            </a:r>
          </a:p>
          <a:p>
            <a:pPr lvl="1"/>
            <a:r>
              <a:rPr lang="en-US" dirty="0"/>
              <a:t>This is where our life and power comes from (Jn 15, Eph 5:8)</a:t>
            </a:r>
          </a:p>
          <a:p>
            <a:r>
              <a:rPr lang="en-US" dirty="0"/>
              <a:t>We touch the multitude through CPR</a:t>
            </a:r>
          </a:p>
          <a:p>
            <a:pPr lvl="1"/>
            <a:r>
              <a:rPr lang="en-US" dirty="0"/>
              <a:t>Everywhere we go</a:t>
            </a:r>
          </a:p>
          <a:p>
            <a:r>
              <a:rPr lang="en-US" dirty="0"/>
              <a:t>We invest in the 12 (or 3 or 6) through CPR+</a:t>
            </a:r>
          </a:p>
          <a:p>
            <a:pPr lvl="1"/>
            <a:r>
              <a:rPr lang="en-US" dirty="0"/>
              <a:t>Focused time</a:t>
            </a:r>
          </a:p>
        </p:txBody>
      </p:sp>
    </p:spTree>
    <p:extLst>
      <p:ext uri="{BB962C8B-B14F-4D97-AF65-F5344CB8AC3E}">
        <p14:creationId xmlns:p14="http://schemas.microsoft.com/office/powerpoint/2010/main" val="250432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41BF-3436-D58B-9123-C4848548D6A9}"/>
              </a:ext>
            </a:extLst>
          </p:cNvPr>
          <p:cNvSpPr>
            <a:spLocks noGrp="1"/>
          </p:cNvSpPr>
          <p:nvPr>
            <p:ph type="title"/>
          </p:nvPr>
        </p:nvSpPr>
        <p:spPr/>
        <p:txBody>
          <a:bodyPr/>
          <a:lstStyle/>
          <a:p>
            <a:r>
              <a:rPr lang="en-US" dirty="0"/>
              <a:t>God is Going to Use You</a:t>
            </a:r>
          </a:p>
        </p:txBody>
      </p:sp>
      <p:sp>
        <p:nvSpPr>
          <p:cNvPr id="3" name="Content Placeholder 2">
            <a:extLst>
              <a:ext uri="{FF2B5EF4-FFF2-40B4-BE49-F238E27FC236}">
                <a16:creationId xmlns:a16="http://schemas.microsoft.com/office/drawing/2014/main" id="{9C6C03DA-80F7-31BD-664E-022E5DC1A6B7}"/>
              </a:ext>
            </a:extLst>
          </p:cNvPr>
          <p:cNvSpPr>
            <a:spLocks noGrp="1"/>
          </p:cNvSpPr>
          <p:nvPr>
            <p:ph idx="1"/>
          </p:nvPr>
        </p:nvSpPr>
        <p:spPr>
          <a:xfrm>
            <a:off x="838200" y="1825625"/>
            <a:ext cx="11162016" cy="4351338"/>
          </a:xfrm>
        </p:spPr>
        <p:txBody>
          <a:bodyPr>
            <a:normAutofit/>
          </a:bodyPr>
          <a:lstStyle/>
          <a:p>
            <a:pPr marL="0" indent="0">
              <a:buNone/>
            </a:pPr>
            <a:r>
              <a:rPr lang="en-US" sz="3200" dirty="0"/>
              <a:t>To Bless More People More</a:t>
            </a:r>
          </a:p>
          <a:p>
            <a:pPr lvl="1"/>
            <a:r>
              <a:rPr lang="en-US" sz="2800" dirty="0"/>
              <a:t>God is going to use you to </a:t>
            </a:r>
            <a:r>
              <a:rPr lang="en-US" sz="2800" b="1" dirty="0"/>
              <a:t>reach</a:t>
            </a:r>
            <a:r>
              <a:rPr lang="en-US" sz="2800" dirty="0"/>
              <a:t> those in your community. (CPR)</a:t>
            </a:r>
          </a:p>
          <a:p>
            <a:pPr lvl="1"/>
            <a:r>
              <a:rPr lang="en-US" sz="2800" dirty="0"/>
              <a:t>God is going to use you to </a:t>
            </a:r>
            <a:r>
              <a:rPr lang="en-US" sz="2800" b="1" dirty="0"/>
              <a:t>care</a:t>
            </a:r>
            <a:r>
              <a:rPr lang="en-US" sz="2800" dirty="0"/>
              <a:t> for those in your church. (CPR)</a:t>
            </a:r>
          </a:p>
          <a:p>
            <a:r>
              <a:rPr lang="en-US" sz="3200" dirty="0"/>
              <a:t>To Develop Workers </a:t>
            </a:r>
            <a:r>
              <a:rPr lang="en-US" sz="3200"/>
              <a:t>/ </a:t>
            </a:r>
            <a:r>
              <a:rPr lang="en-US" sz="3200" dirty="0"/>
              <a:t>L</a:t>
            </a:r>
            <a:r>
              <a:rPr lang="en-US" sz="3200"/>
              <a:t>eaders </a:t>
            </a:r>
            <a:r>
              <a:rPr lang="en-US" sz="3200" dirty="0"/>
              <a:t>for the Harvest (Lk 10:2)</a:t>
            </a:r>
          </a:p>
          <a:p>
            <a:pPr lvl="1"/>
            <a:r>
              <a:rPr lang="en-US" sz="2800" dirty="0"/>
              <a:t>God is going to use you to </a:t>
            </a:r>
            <a:r>
              <a:rPr lang="en-US" sz="2800" b="1" dirty="0"/>
              <a:t>develop</a:t>
            </a:r>
            <a:r>
              <a:rPr lang="en-US" sz="2800" dirty="0"/>
              <a:t> </a:t>
            </a:r>
            <a:r>
              <a:rPr lang="en-US" sz="2800" b="1" dirty="0"/>
              <a:t>leaders</a:t>
            </a:r>
            <a:r>
              <a:rPr lang="en-US" sz="2800" dirty="0"/>
              <a:t> in your church. (CPR+)</a:t>
            </a:r>
          </a:p>
        </p:txBody>
      </p:sp>
    </p:spTree>
    <p:extLst>
      <p:ext uri="{BB962C8B-B14F-4D97-AF65-F5344CB8AC3E}">
        <p14:creationId xmlns:p14="http://schemas.microsoft.com/office/powerpoint/2010/main" val="276025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C7EF-B9DA-9AB1-8619-5BB64E2E4824}"/>
              </a:ext>
            </a:extLst>
          </p:cNvPr>
          <p:cNvSpPr>
            <a:spLocks noGrp="1"/>
          </p:cNvSpPr>
          <p:nvPr>
            <p:ph type="title"/>
          </p:nvPr>
        </p:nvSpPr>
        <p:spPr/>
        <p:txBody>
          <a:bodyPr/>
          <a:lstStyle/>
          <a:p>
            <a:r>
              <a:rPr lang="en-US" dirty="0"/>
              <a:t>CARING</a:t>
            </a:r>
          </a:p>
        </p:txBody>
      </p:sp>
      <p:sp>
        <p:nvSpPr>
          <p:cNvPr id="3" name="Content Placeholder 2">
            <a:extLst>
              <a:ext uri="{FF2B5EF4-FFF2-40B4-BE49-F238E27FC236}">
                <a16:creationId xmlns:a16="http://schemas.microsoft.com/office/drawing/2014/main" id="{73EC21CA-A610-B44E-5E5D-ED27B772D7B4}"/>
              </a:ext>
            </a:extLst>
          </p:cNvPr>
          <p:cNvSpPr>
            <a:spLocks noGrp="1"/>
          </p:cNvSpPr>
          <p:nvPr>
            <p:ph idx="1"/>
          </p:nvPr>
        </p:nvSpPr>
        <p:spPr/>
        <p:txBody>
          <a:bodyPr/>
          <a:lstStyle/>
          <a:p>
            <a:pPr marL="0" indent="0">
              <a:buNone/>
            </a:pPr>
            <a:r>
              <a:rPr lang="en-US" dirty="0">
                <a:latin typeface="Helvetica" pitchFamily="2" charset="0"/>
              </a:rPr>
              <a:t>Mt 9:36 When he saw the </a:t>
            </a:r>
            <a:r>
              <a:rPr lang="en-US" b="1" dirty="0">
                <a:latin typeface="Helvetica" pitchFamily="2" charset="0"/>
              </a:rPr>
              <a:t>crowds</a:t>
            </a:r>
            <a:r>
              <a:rPr lang="en-US" dirty="0">
                <a:latin typeface="Helvetica" pitchFamily="2" charset="0"/>
              </a:rPr>
              <a:t>, he had </a:t>
            </a:r>
            <a:r>
              <a:rPr lang="en-US" b="1" dirty="0">
                <a:latin typeface="Helvetica" pitchFamily="2" charset="0"/>
              </a:rPr>
              <a:t>compassion</a:t>
            </a:r>
            <a:r>
              <a:rPr lang="en-US" dirty="0">
                <a:latin typeface="Helvetica" pitchFamily="2" charset="0"/>
              </a:rPr>
              <a:t> on them, because they were </a:t>
            </a:r>
            <a:r>
              <a:rPr lang="en-US" b="1" dirty="0">
                <a:latin typeface="Helvetica" pitchFamily="2" charset="0"/>
              </a:rPr>
              <a:t>harassed</a:t>
            </a:r>
            <a:r>
              <a:rPr lang="en-US" dirty="0">
                <a:latin typeface="Helvetica" pitchFamily="2" charset="0"/>
              </a:rPr>
              <a:t> and </a:t>
            </a:r>
            <a:r>
              <a:rPr lang="en-US" b="1" dirty="0">
                <a:latin typeface="Helvetica" pitchFamily="2" charset="0"/>
              </a:rPr>
              <a:t>helpless</a:t>
            </a:r>
            <a:r>
              <a:rPr lang="en-US" dirty="0">
                <a:latin typeface="Helvetica" pitchFamily="2" charset="0"/>
              </a:rPr>
              <a:t>, like </a:t>
            </a:r>
            <a:r>
              <a:rPr lang="en-US" b="1" dirty="0">
                <a:latin typeface="Helvetica" pitchFamily="2" charset="0"/>
              </a:rPr>
              <a:t>sheep</a:t>
            </a:r>
            <a:r>
              <a:rPr lang="en-US" dirty="0">
                <a:latin typeface="Helvetica" pitchFamily="2" charset="0"/>
              </a:rPr>
              <a:t> without a </a:t>
            </a:r>
            <a:r>
              <a:rPr lang="en-US" b="1" dirty="0">
                <a:latin typeface="Helvetica" pitchFamily="2" charset="0"/>
              </a:rPr>
              <a:t>shepherd</a:t>
            </a:r>
            <a:r>
              <a:rPr lang="en-US" dirty="0">
                <a:latin typeface="Helvetica" pitchFamily="2" charset="0"/>
              </a:rPr>
              <a:t>.</a:t>
            </a:r>
          </a:p>
          <a:p>
            <a:pPr lvl="1"/>
            <a:r>
              <a:rPr lang="en-US" dirty="0">
                <a:latin typeface="Helvetica" pitchFamily="2" charset="0"/>
              </a:rPr>
              <a:t>It starts with having the heart of Jesus.</a:t>
            </a:r>
          </a:p>
          <a:p>
            <a:pPr lvl="1"/>
            <a:r>
              <a:rPr lang="en-US" dirty="0">
                <a:latin typeface="Helvetica" pitchFamily="2" charset="0"/>
              </a:rPr>
              <a:t>We live in an unshepherded world.</a:t>
            </a:r>
          </a:p>
          <a:p>
            <a:pPr lvl="1"/>
            <a:r>
              <a:rPr lang="en-US" dirty="0">
                <a:latin typeface="Helvetica" pitchFamily="2" charset="0"/>
              </a:rPr>
              <a:t>You will be the only pastor many people will have.</a:t>
            </a:r>
          </a:p>
          <a:p>
            <a:r>
              <a:rPr lang="en-US" dirty="0">
                <a:latin typeface="Helvetica" pitchFamily="2" charset="0"/>
              </a:rPr>
              <a:t>Touching the Multitude wherever we go</a:t>
            </a:r>
          </a:p>
          <a:p>
            <a:pPr lvl="1"/>
            <a:r>
              <a:rPr lang="en-US" dirty="0">
                <a:latin typeface="Helvetica" pitchFamily="2" charset="0"/>
              </a:rPr>
              <a:t>God has gone before us</a:t>
            </a:r>
          </a:p>
          <a:p>
            <a:pPr lvl="1"/>
            <a:r>
              <a:rPr lang="en-US" dirty="0">
                <a:latin typeface="Helvetica" pitchFamily="2" charset="0"/>
              </a:rPr>
              <a:t>Minutes, not hours</a:t>
            </a:r>
          </a:p>
          <a:p>
            <a:pPr marL="0" indent="0">
              <a:buNone/>
            </a:pPr>
            <a:endParaRPr lang="en-US" dirty="0"/>
          </a:p>
        </p:txBody>
      </p:sp>
    </p:spTree>
    <p:extLst>
      <p:ext uri="{BB962C8B-B14F-4D97-AF65-F5344CB8AC3E}">
        <p14:creationId xmlns:p14="http://schemas.microsoft.com/office/powerpoint/2010/main" val="41303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1F73-253C-7F26-1BE5-459B483547F8}"/>
              </a:ext>
            </a:extLst>
          </p:cNvPr>
          <p:cNvSpPr>
            <a:spLocks noGrp="1"/>
          </p:cNvSpPr>
          <p:nvPr>
            <p:ph type="title"/>
          </p:nvPr>
        </p:nvSpPr>
        <p:spPr/>
        <p:txBody>
          <a:bodyPr/>
          <a:lstStyle/>
          <a:p>
            <a:r>
              <a:rPr lang="en-US" dirty="0"/>
              <a:t>Triads: CARING (5-10 minutes)</a:t>
            </a:r>
          </a:p>
        </p:txBody>
      </p:sp>
      <p:sp>
        <p:nvSpPr>
          <p:cNvPr id="3" name="Content Placeholder 2">
            <a:extLst>
              <a:ext uri="{FF2B5EF4-FFF2-40B4-BE49-F238E27FC236}">
                <a16:creationId xmlns:a16="http://schemas.microsoft.com/office/drawing/2014/main" id="{58EC6B73-87B7-FF75-85D0-4BEB9E7A2DB0}"/>
              </a:ext>
            </a:extLst>
          </p:cNvPr>
          <p:cNvSpPr>
            <a:spLocks noGrp="1"/>
          </p:cNvSpPr>
          <p:nvPr>
            <p:ph idx="1"/>
          </p:nvPr>
        </p:nvSpPr>
        <p:spPr/>
        <p:txBody>
          <a:bodyPr/>
          <a:lstStyle/>
          <a:p>
            <a:r>
              <a:rPr lang="en-US" dirty="0"/>
              <a:t>Join in groups of 2 or 3 (Not 4)</a:t>
            </a:r>
          </a:p>
          <a:p>
            <a:r>
              <a:rPr lang="en-US" dirty="0"/>
              <a:t>Not with someone you are related to or live with</a:t>
            </a:r>
          </a:p>
          <a:p>
            <a:r>
              <a:rPr lang="en-US" dirty="0"/>
              <a:t>Find out:</a:t>
            </a:r>
          </a:p>
          <a:p>
            <a:pPr lvl="1"/>
            <a:r>
              <a:rPr lang="en-US" dirty="0"/>
              <a:t>What is their name?</a:t>
            </a:r>
          </a:p>
          <a:p>
            <a:pPr lvl="1"/>
            <a:r>
              <a:rPr lang="en-US" dirty="0"/>
              <a:t>Where were they born?</a:t>
            </a:r>
          </a:p>
          <a:p>
            <a:pPr lvl="1"/>
            <a:r>
              <a:rPr lang="en-US" dirty="0"/>
              <a:t>Where did they go to high school?</a:t>
            </a:r>
          </a:p>
          <a:p>
            <a:pPr lvl="1"/>
            <a:r>
              <a:rPr lang="en-US" dirty="0"/>
              <a:t>When did they become a Christian?</a:t>
            </a:r>
          </a:p>
        </p:txBody>
      </p:sp>
    </p:spTree>
    <p:extLst>
      <p:ext uri="{BB962C8B-B14F-4D97-AF65-F5344CB8AC3E}">
        <p14:creationId xmlns:p14="http://schemas.microsoft.com/office/powerpoint/2010/main" val="205633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C7EF-B9DA-9AB1-8619-5BB64E2E4824}"/>
              </a:ext>
            </a:extLst>
          </p:cNvPr>
          <p:cNvSpPr>
            <a:spLocks noGrp="1"/>
          </p:cNvSpPr>
          <p:nvPr>
            <p:ph type="title"/>
          </p:nvPr>
        </p:nvSpPr>
        <p:spPr/>
        <p:txBody>
          <a:bodyPr/>
          <a:lstStyle/>
          <a:p>
            <a:r>
              <a:rPr lang="en-US" dirty="0"/>
              <a:t>PRAYING</a:t>
            </a:r>
          </a:p>
        </p:txBody>
      </p:sp>
      <p:sp>
        <p:nvSpPr>
          <p:cNvPr id="3" name="Content Placeholder 2">
            <a:extLst>
              <a:ext uri="{FF2B5EF4-FFF2-40B4-BE49-F238E27FC236}">
                <a16:creationId xmlns:a16="http://schemas.microsoft.com/office/drawing/2014/main" id="{73EC21CA-A610-B44E-5E5D-ED27B772D7B4}"/>
              </a:ext>
            </a:extLst>
          </p:cNvPr>
          <p:cNvSpPr>
            <a:spLocks noGrp="1"/>
          </p:cNvSpPr>
          <p:nvPr>
            <p:ph sz="half" idx="1"/>
          </p:nvPr>
        </p:nvSpPr>
        <p:spPr/>
        <p:txBody>
          <a:bodyPr>
            <a:normAutofit fontScale="85000" lnSpcReduction="20000"/>
          </a:bodyPr>
          <a:lstStyle/>
          <a:p>
            <a:r>
              <a:rPr lang="en-US" dirty="0"/>
              <a:t>“How can I pray for you?”</a:t>
            </a:r>
          </a:p>
          <a:p>
            <a:pPr lvl="1"/>
            <a:r>
              <a:rPr lang="en-US" dirty="0"/>
              <a:t>Family, health, finances, work, school?</a:t>
            </a:r>
          </a:p>
          <a:p>
            <a:r>
              <a:rPr lang="en-US" dirty="0"/>
              <a:t>Touching Heaven and Changing Earth</a:t>
            </a:r>
          </a:p>
          <a:p>
            <a:r>
              <a:rPr lang="en-US" dirty="0"/>
              <a:t>Supernatural exchange</a:t>
            </a:r>
          </a:p>
          <a:p>
            <a:r>
              <a:rPr lang="en-US" dirty="0"/>
              <a:t>Listening and speaking</a:t>
            </a:r>
          </a:p>
          <a:p>
            <a:pPr lvl="1"/>
            <a:r>
              <a:rPr lang="en-US" dirty="0"/>
              <a:t>Hearing words / Speaking words</a:t>
            </a:r>
          </a:p>
          <a:p>
            <a:r>
              <a:rPr lang="en-US" dirty="0"/>
              <a:t>Lord, how should I pray for this person?</a:t>
            </a:r>
          </a:p>
          <a:p>
            <a:pPr lvl="1"/>
            <a:r>
              <a:rPr lang="en-US" dirty="0"/>
              <a:t>Scriptural prayers</a:t>
            </a:r>
          </a:p>
          <a:p>
            <a:pPr lvl="1"/>
            <a:r>
              <a:rPr lang="en-US" dirty="0"/>
              <a:t>They will encounter God’s presence and power</a:t>
            </a:r>
          </a:p>
          <a:p>
            <a:r>
              <a:rPr lang="en-US" dirty="0"/>
              <a:t>Minutes, not hours (each month)</a:t>
            </a:r>
          </a:p>
        </p:txBody>
      </p:sp>
      <p:sp>
        <p:nvSpPr>
          <p:cNvPr id="4" name="Content Placeholder 3">
            <a:extLst>
              <a:ext uri="{FF2B5EF4-FFF2-40B4-BE49-F238E27FC236}">
                <a16:creationId xmlns:a16="http://schemas.microsoft.com/office/drawing/2014/main" id="{228B4FB2-8B3E-1D5D-7B0E-66E0605B8B2C}"/>
              </a:ext>
            </a:extLst>
          </p:cNvPr>
          <p:cNvSpPr>
            <a:spLocks noGrp="1"/>
          </p:cNvSpPr>
          <p:nvPr>
            <p:ph sz="half" idx="2"/>
          </p:nvPr>
        </p:nvSpPr>
        <p:spPr/>
        <p:txBody>
          <a:bodyPr>
            <a:normAutofit fontScale="85000" lnSpcReduction="20000"/>
          </a:bodyPr>
          <a:lstStyle/>
          <a:p>
            <a:pPr marL="0" indent="0">
              <a:buNone/>
            </a:pPr>
            <a:r>
              <a:rPr lang="en-US" b="1" dirty="0"/>
              <a:t>Prayers from Ephesians 1:</a:t>
            </a:r>
          </a:p>
          <a:p>
            <a:r>
              <a:rPr lang="en-US" dirty="0"/>
              <a:t>16: I do not cease to give thanks for you, remembering you in my prayers, </a:t>
            </a:r>
          </a:p>
          <a:p>
            <a:r>
              <a:rPr lang="en-US" dirty="0"/>
              <a:t>17: that the God of our Lord Jesus Christ, the Father of glory, </a:t>
            </a:r>
          </a:p>
          <a:p>
            <a:r>
              <a:rPr lang="en-US" b="1" dirty="0"/>
              <a:t>(#1) may give you the Spirit of wisdom and of revelation in the knowledge of him,</a:t>
            </a:r>
          </a:p>
          <a:p>
            <a:r>
              <a:rPr lang="en-US" b="1" dirty="0"/>
              <a:t>18: (#2) having the eyes of your hearts enlightened,</a:t>
            </a:r>
          </a:p>
          <a:p>
            <a:r>
              <a:rPr lang="en-US" b="1" dirty="0"/>
              <a:t>(#3) that you may know what is the hope to which he has called you,</a:t>
            </a:r>
          </a:p>
        </p:txBody>
      </p:sp>
    </p:spTree>
    <p:extLst>
      <p:ext uri="{BB962C8B-B14F-4D97-AF65-F5344CB8AC3E}">
        <p14:creationId xmlns:p14="http://schemas.microsoft.com/office/powerpoint/2010/main" val="440052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1F73-253C-7F26-1BE5-459B483547F8}"/>
              </a:ext>
            </a:extLst>
          </p:cNvPr>
          <p:cNvSpPr>
            <a:spLocks noGrp="1"/>
          </p:cNvSpPr>
          <p:nvPr>
            <p:ph type="title"/>
          </p:nvPr>
        </p:nvSpPr>
        <p:spPr/>
        <p:txBody>
          <a:bodyPr/>
          <a:lstStyle/>
          <a:p>
            <a:r>
              <a:rPr lang="en-US" dirty="0"/>
              <a:t>Triads: Praying (5-10 minutes)</a:t>
            </a:r>
          </a:p>
        </p:txBody>
      </p:sp>
      <p:sp>
        <p:nvSpPr>
          <p:cNvPr id="3" name="Content Placeholder 2">
            <a:extLst>
              <a:ext uri="{FF2B5EF4-FFF2-40B4-BE49-F238E27FC236}">
                <a16:creationId xmlns:a16="http://schemas.microsoft.com/office/drawing/2014/main" id="{58EC6B73-87B7-FF75-85D0-4BEB9E7A2DB0}"/>
              </a:ext>
            </a:extLst>
          </p:cNvPr>
          <p:cNvSpPr>
            <a:spLocks noGrp="1"/>
          </p:cNvSpPr>
          <p:nvPr>
            <p:ph idx="1"/>
          </p:nvPr>
        </p:nvSpPr>
        <p:spPr/>
        <p:txBody>
          <a:bodyPr/>
          <a:lstStyle/>
          <a:p>
            <a:r>
              <a:rPr lang="en-US" dirty="0"/>
              <a:t>Join in same groups of 2 or 3 (not 4)</a:t>
            </a:r>
          </a:p>
          <a:p>
            <a:r>
              <a:rPr lang="en-US" dirty="0"/>
              <a:t>Not with someone you are related to or live with</a:t>
            </a:r>
          </a:p>
          <a:p>
            <a:r>
              <a:rPr lang="en-US" dirty="0"/>
              <a:t>Praying for one another:</a:t>
            </a:r>
          </a:p>
          <a:p>
            <a:pPr lvl="1"/>
            <a:r>
              <a:rPr lang="en-US" dirty="0"/>
              <a:t>How can I pray for you?</a:t>
            </a:r>
          </a:p>
          <a:p>
            <a:pPr lvl="1"/>
            <a:r>
              <a:rPr lang="en-US" dirty="0"/>
              <a:t>Let's pray</a:t>
            </a:r>
          </a:p>
        </p:txBody>
      </p:sp>
    </p:spTree>
    <p:extLst>
      <p:ext uri="{BB962C8B-B14F-4D97-AF65-F5344CB8AC3E}">
        <p14:creationId xmlns:p14="http://schemas.microsoft.com/office/powerpoint/2010/main" val="343609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C7EF-B9DA-9AB1-8619-5BB64E2E4824}"/>
              </a:ext>
            </a:extLst>
          </p:cNvPr>
          <p:cNvSpPr>
            <a:spLocks noGrp="1"/>
          </p:cNvSpPr>
          <p:nvPr>
            <p:ph type="title"/>
          </p:nvPr>
        </p:nvSpPr>
        <p:spPr/>
        <p:txBody>
          <a:bodyPr/>
          <a:lstStyle/>
          <a:p>
            <a:r>
              <a:rPr lang="en-US" dirty="0"/>
              <a:t>REACHING OUT</a:t>
            </a:r>
          </a:p>
        </p:txBody>
      </p:sp>
      <p:sp>
        <p:nvSpPr>
          <p:cNvPr id="3" name="Content Placeholder 2">
            <a:extLst>
              <a:ext uri="{FF2B5EF4-FFF2-40B4-BE49-F238E27FC236}">
                <a16:creationId xmlns:a16="http://schemas.microsoft.com/office/drawing/2014/main" id="{73EC21CA-A610-B44E-5E5D-ED27B772D7B4}"/>
              </a:ext>
            </a:extLst>
          </p:cNvPr>
          <p:cNvSpPr>
            <a:spLocks noGrp="1"/>
          </p:cNvSpPr>
          <p:nvPr>
            <p:ph idx="1"/>
          </p:nvPr>
        </p:nvSpPr>
        <p:spPr/>
        <p:txBody>
          <a:bodyPr/>
          <a:lstStyle/>
          <a:p>
            <a:r>
              <a:rPr lang="en-US" dirty="0"/>
              <a:t>Touching the multitude</a:t>
            </a:r>
          </a:p>
          <a:p>
            <a:r>
              <a:rPr lang="en-US" dirty="0"/>
              <a:t>Minutes, not hours (each month)</a:t>
            </a:r>
          </a:p>
          <a:p>
            <a:r>
              <a:rPr lang="en-US" dirty="0"/>
              <a:t>Text, email, call, conversation</a:t>
            </a:r>
          </a:p>
          <a:p>
            <a:pPr lvl="1"/>
            <a:r>
              <a:rPr lang="en-US" dirty="0"/>
              <a:t>“Praying for you today. How are things going?”</a:t>
            </a:r>
          </a:p>
        </p:txBody>
      </p:sp>
    </p:spTree>
    <p:extLst>
      <p:ext uri="{BB962C8B-B14F-4D97-AF65-F5344CB8AC3E}">
        <p14:creationId xmlns:p14="http://schemas.microsoft.com/office/powerpoint/2010/main" val="415863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1F73-253C-7F26-1BE5-459B483547F8}"/>
              </a:ext>
            </a:extLst>
          </p:cNvPr>
          <p:cNvSpPr>
            <a:spLocks noGrp="1"/>
          </p:cNvSpPr>
          <p:nvPr>
            <p:ph type="title"/>
          </p:nvPr>
        </p:nvSpPr>
        <p:spPr/>
        <p:txBody>
          <a:bodyPr/>
          <a:lstStyle/>
          <a:p>
            <a:r>
              <a:rPr lang="en-US" dirty="0"/>
              <a:t>Triads: Reaching Out (5-10 minutes)</a:t>
            </a:r>
          </a:p>
        </p:txBody>
      </p:sp>
      <p:sp>
        <p:nvSpPr>
          <p:cNvPr id="3" name="Content Placeholder 2">
            <a:extLst>
              <a:ext uri="{FF2B5EF4-FFF2-40B4-BE49-F238E27FC236}">
                <a16:creationId xmlns:a16="http://schemas.microsoft.com/office/drawing/2014/main" id="{58EC6B73-87B7-FF75-85D0-4BEB9E7A2DB0}"/>
              </a:ext>
            </a:extLst>
          </p:cNvPr>
          <p:cNvSpPr>
            <a:spLocks noGrp="1"/>
          </p:cNvSpPr>
          <p:nvPr>
            <p:ph idx="1"/>
          </p:nvPr>
        </p:nvSpPr>
        <p:spPr/>
        <p:txBody>
          <a:bodyPr/>
          <a:lstStyle/>
          <a:p>
            <a:r>
              <a:rPr lang="en-US" dirty="0"/>
              <a:t>Join in the same group of 2 or 3 (Not 4)</a:t>
            </a:r>
          </a:p>
          <a:p>
            <a:r>
              <a:rPr lang="en-US" dirty="0"/>
              <a:t>Not with someone you are related to or live with</a:t>
            </a:r>
          </a:p>
          <a:p>
            <a:r>
              <a:rPr lang="en-US" dirty="0"/>
              <a:t>Exchange phone numbers</a:t>
            </a:r>
          </a:p>
          <a:p>
            <a:pPr lvl="1"/>
            <a:r>
              <a:rPr lang="en-US" dirty="0"/>
              <a:t>Put a future date on your calendar next month to reach out with a text</a:t>
            </a:r>
          </a:p>
        </p:txBody>
      </p:sp>
    </p:spTree>
    <p:extLst>
      <p:ext uri="{BB962C8B-B14F-4D97-AF65-F5344CB8AC3E}">
        <p14:creationId xmlns:p14="http://schemas.microsoft.com/office/powerpoint/2010/main" val="3361065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70C7-513C-9492-2D21-856A6EAE3D52}"/>
              </a:ext>
            </a:extLst>
          </p:cNvPr>
          <p:cNvSpPr>
            <a:spLocks noGrp="1"/>
          </p:cNvSpPr>
          <p:nvPr>
            <p:ph type="title"/>
          </p:nvPr>
        </p:nvSpPr>
        <p:spPr/>
        <p:txBody>
          <a:bodyPr/>
          <a:lstStyle/>
          <a:p>
            <a:r>
              <a:rPr lang="en-US" dirty="0"/>
              <a:t>CPR Partner (for the next 3 months)</a:t>
            </a:r>
          </a:p>
        </p:txBody>
      </p:sp>
      <p:sp>
        <p:nvSpPr>
          <p:cNvPr id="3" name="Content Placeholder 2">
            <a:extLst>
              <a:ext uri="{FF2B5EF4-FFF2-40B4-BE49-F238E27FC236}">
                <a16:creationId xmlns:a16="http://schemas.microsoft.com/office/drawing/2014/main" id="{43AFAEA0-4EB0-9AA6-FECC-52FB2195EC7C}"/>
              </a:ext>
            </a:extLst>
          </p:cNvPr>
          <p:cNvSpPr>
            <a:spLocks noGrp="1"/>
          </p:cNvSpPr>
          <p:nvPr>
            <p:ph idx="1"/>
          </p:nvPr>
        </p:nvSpPr>
        <p:spPr/>
        <p:txBody>
          <a:bodyPr/>
          <a:lstStyle/>
          <a:p>
            <a:r>
              <a:rPr lang="en-US" dirty="0"/>
              <a:t>How can I pray for you? (each month)</a:t>
            </a:r>
          </a:p>
          <a:p>
            <a:r>
              <a:rPr lang="en-US" dirty="0"/>
              <a:t>Reach out with a simple touch (each month)</a:t>
            </a:r>
          </a:p>
          <a:p>
            <a:r>
              <a:rPr lang="en-US" dirty="0"/>
              <a:t>CPR Support and Accountability</a:t>
            </a:r>
          </a:p>
          <a:p>
            <a:r>
              <a:rPr lang="en-US" dirty="0"/>
              <a:t>Partner #1: ______________________ Cell #_____________________</a:t>
            </a:r>
          </a:p>
          <a:p>
            <a:r>
              <a:rPr lang="en-US" dirty="0"/>
              <a:t>Partner #2: ______________________ Cell #_____________________</a:t>
            </a:r>
          </a:p>
        </p:txBody>
      </p:sp>
    </p:spTree>
    <p:extLst>
      <p:ext uri="{BB962C8B-B14F-4D97-AF65-F5344CB8AC3E}">
        <p14:creationId xmlns:p14="http://schemas.microsoft.com/office/powerpoint/2010/main" val="38759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41A4-7FE8-A025-25E6-4670A8C46DE1}"/>
              </a:ext>
            </a:extLst>
          </p:cNvPr>
          <p:cNvSpPr>
            <a:spLocks noGrp="1"/>
          </p:cNvSpPr>
          <p:nvPr>
            <p:ph type="title"/>
          </p:nvPr>
        </p:nvSpPr>
        <p:spPr/>
        <p:txBody>
          <a:bodyPr/>
          <a:lstStyle/>
          <a:p>
            <a:r>
              <a:rPr lang="en-US" dirty="0"/>
              <a:t>Schedule</a:t>
            </a:r>
          </a:p>
        </p:txBody>
      </p:sp>
      <p:sp>
        <p:nvSpPr>
          <p:cNvPr id="3" name="Content Placeholder 2">
            <a:extLst>
              <a:ext uri="{FF2B5EF4-FFF2-40B4-BE49-F238E27FC236}">
                <a16:creationId xmlns:a16="http://schemas.microsoft.com/office/drawing/2014/main" id="{03AF12CE-0FDD-012A-A4C5-13819479F988}"/>
              </a:ext>
            </a:extLst>
          </p:cNvPr>
          <p:cNvSpPr>
            <a:spLocks noGrp="1"/>
          </p:cNvSpPr>
          <p:nvPr>
            <p:ph sz="half" idx="1"/>
          </p:nvPr>
        </p:nvSpPr>
        <p:spPr/>
        <p:txBody>
          <a:bodyPr>
            <a:normAutofit fontScale="85000" lnSpcReduction="20000"/>
          </a:bodyPr>
          <a:lstStyle/>
          <a:p>
            <a:r>
              <a:rPr lang="en-US" b="1" dirty="0"/>
              <a:t>9:00 Greetings/ Introduction</a:t>
            </a:r>
          </a:p>
          <a:p>
            <a:r>
              <a:rPr lang="en-US" dirty="0"/>
              <a:t>9:15: It starts with who we are</a:t>
            </a:r>
          </a:p>
          <a:p>
            <a:r>
              <a:rPr lang="en-US" dirty="0"/>
              <a:t>Big Issues</a:t>
            </a:r>
          </a:p>
          <a:p>
            <a:r>
              <a:rPr lang="en-US" dirty="0"/>
              <a:t>CPR Overview Blessing More People More</a:t>
            </a:r>
          </a:p>
          <a:p>
            <a:pPr lvl="1"/>
            <a:r>
              <a:rPr lang="en-US" b="1" dirty="0"/>
              <a:t>Caring</a:t>
            </a:r>
          </a:p>
          <a:p>
            <a:pPr lvl="2"/>
            <a:r>
              <a:rPr lang="en-US" dirty="0"/>
              <a:t>Break out</a:t>
            </a:r>
          </a:p>
          <a:p>
            <a:pPr lvl="1"/>
            <a:r>
              <a:rPr lang="en-US" b="1" dirty="0"/>
              <a:t>Praying</a:t>
            </a:r>
          </a:p>
          <a:p>
            <a:pPr lvl="2"/>
            <a:r>
              <a:rPr lang="en-US" dirty="0"/>
              <a:t>Break out</a:t>
            </a:r>
          </a:p>
          <a:p>
            <a:pPr lvl="1"/>
            <a:r>
              <a:rPr lang="en-US" b="1" dirty="0"/>
              <a:t>Reaching</a:t>
            </a:r>
            <a:r>
              <a:rPr lang="en-US" dirty="0"/>
              <a:t> </a:t>
            </a:r>
            <a:r>
              <a:rPr lang="en-US" b="1" dirty="0"/>
              <a:t>out</a:t>
            </a:r>
          </a:p>
          <a:p>
            <a:pPr lvl="2"/>
            <a:r>
              <a:rPr lang="en-US" dirty="0"/>
              <a:t>Break out</a:t>
            </a:r>
          </a:p>
          <a:p>
            <a:r>
              <a:rPr lang="en-US" dirty="0"/>
              <a:t>CPR Next Steps</a:t>
            </a:r>
          </a:p>
          <a:p>
            <a:r>
              <a:rPr lang="en-US" b="1" dirty="0"/>
              <a:t>Break (Around 10:15)</a:t>
            </a:r>
          </a:p>
        </p:txBody>
      </p:sp>
      <p:sp>
        <p:nvSpPr>
          <p:cNvPr id="4" name="Content Placeholder 3">
            <a:extLst>
              <a:ext uri="{FF2B5EF4-FFF2-40B4-BE49-F238E27FC236}">
                <a16:creationId xmlns:a16="http://schemas.microsoft.com/office/drawing/2014/main" id="{66A5D3C7-A210-1429-1FC3-DF35A25FAF04}"/>
              </a:ext>
            </a:extLst>
          </p:cNvPr>
          <p:cNvSpPr>
            <a:spLocks noGrp="1"/>
          </p:cNvSpPr>
          <p:nvPr>
            <p:ph sz="half" idx="2"/>
          </p:nvPr>
        </p:nvSpPr>
        <p:spPr/>
        <p:txBody>
          <a:bodyPr>
            <a:normAutofit fontScale="85000" lnSpcReduction="20000"/>
          </a:bodyPr>
          <a:lstStyle/>
          <a:p>
            <a:r>
              <a:rPr lang="en-US" dirty="0"/>
              <a:t>CPR+ Overview: Developing Leaders</a:t>
            </a:r>
          </a:p>
          <a:p>
            <a:r>
              <a:rPr lang="en-US" dirty="0"/>
              <a:t>Caring+</a:t>
            </a:r>
          </a:p>
          <a:p>
            <a:pPr lvl="1"/>
            <a:r>
              <a:rPr lang="en-US" dirty="0"/>
              <a:t>Break Out</a:t>
            </a:r>
          </a:p>
          <a:p>
            <a:r>
              <a:rPr lang="en-US" dirty="0"/>
              <a:t>Praying+</a:t>
            </a:r>
          </a:p>
          <a:p>
            <a:pPr lvl="1"/>
            <a:r>
              <a:rPr lang="en-US" dirty="0"/>
              <a:t>Break Out</a:t>
            </a:r>
          </a:p>
          <a:p>
            <a:r>
              <a:rPr lang="en-US" dirty="0"/>
              <a:t>Reaching Out+</a:t>
            </a:r>
          </a:p>
          <a:p>
            <a:pPr lvl="1"/>
            <a:r>
              <a:rPr lang="en-US" dirty="0"/>
              <a:t>Break Out</a:t>
            </a:r>
          </a:p>
          <a:p>
            <a:r>
              <a:rPr lang="en-US" b="1" dirty="0"/>
              <a:t>Noon: Dismiss</a:t>
            </a:r>
          </a:p>
        </p:txBody>
      </p:sp>
    </p:spTree>
    <p:extLst>
      <p:ext uri="{BB962C8B-B14F-4D97-AF65-F5344CB8AC3E}">
        <p14:creationId xmlns:p14="http://schemas.microsoft.com/office/powerpoint/2010/main" val="279458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C7EF-B9DA-9AB1-8619-5BB64E2E4824}"/>
              </a:ext>
            </a:extLst>
          </p:cNvPr>
          <p:cNvSpPr>
            <a:spLocks noGrp="1"/>
          </p:cNvSpPr>
          <p:nvPr>
            <p:ph type="title"/>
          </p:nvPr>
        </p:nvSpPr>
        <p:spPr/>
        <p:txBody>
          <a:bodyPr/>
          <a:lstStyle/>
          <a:p>
            <a:r>
              <a:rPr lang="en-US" dirty="0"/>
              <a:t>CPR Friends List</a:t>
            </a:r>
          </a:p>
        </p:txBody>
      </p:sp>
      <p:sp>
        <p:nvSpPr>
          <p:cNvPr id="5" name="Text Placeholder 4">
            <a:extLst>
              <a:ext uri="{FF2B5EF4-FFF2-40B4-BE49-F238E27FC236}">
                <a16:creationId xmlns:a16="http://schemas.microsoft.com/office/drawing/2014/main" id="{1C36178D-A67B-D902-850C-B0C975432248}"/>
              </a:ext>
            </a:extLst>
          </p:cNvPr>
          <p:cNvSpPr>
            <a:spLocks noGrp="1"/>
          </p:cNvSpPr>
          <p:nvPr>
            <p:ph type="body" idx="1"/>
          </p:nvPr>
        </p:nvSpPr>
        <p:spPr/>
        <p:txBody>
          <a:bodyPr/>
          <a:lstStyle/>
          <a:p>
            <a:r>
              <a:rPr lang="en-US" dirty="0"/>
              <a:t>Church</a:t>
            </a:r>
          </a:p>
        </p:txBody>
      </p:sp>
      <p:sp>
        <p:nvSpPr>
          <p:cNvPr id="3" name="Content Placeholder 2">
            <a:extLst>
              <a:ext uri="{FF2B5EF4-FFF2-40B4-BE49-F238E27FC236}">
                <a16:creationId xmlns:a16="http://schemas.microsoft.com/office/drawing/2014/main" id="{73EC21CA-A610-B44E-5E5D-ED27B772D7B4}"/>
              </a:ext>
            </a:extLst>
          </p:cNvPr>
          <p:cNvSpPr>
            <a:spLocks noGrp="1"/>
          </p:cNvSpPr>
          <p:nvPr>
            <p:ph sz="half" idx="2"/>
          </p:nvPr>
        </p:nvSpPr>
        <p:spPr/>
        <p:txBody>
          <a:bodyPr>
            <a:noAutofit/>
          </a:bodyPr>
          <a:lstStyle/>
          <a:p>
            <a:pPr marL="514350" indent="-514350">
              <a:lnSpc>
                <a:spcPts val="4000"/>
              </a:lnSpc>
              <a:buFont typeface="+mj-lt"/>
              <a:buAutoNum type="arabicPeriod"/>
            </a:pPr>
            <a:r>
              <a:rPr lang="en-US" dirty="0"/>
              <a:t>______________________</a:t>
            </a:r>
          </a:p>
          <a:p>
            <a:pPr marL="514350" indent="-514350">
              <a:lnSpc>
                <a:spcPts val="4000"/>
              </a:lnSpc>
              <a:buFont typeface="+mj-lt"/>
              <a:buAutoNum type="arabicPeriod"/>
            </a:pPr>
            <a:r>
              <a:rPr lang="en-US" dirty="0"/>
              <a:t>______________________</a:t>
            </a:r>
          </a:p>
          <a:p>
            <a:pPr marL="514350" indent="-514350">
              <a:lnSpc>
                <a:spcPts val="4000"/>
              </a:lnSpc>
              <a:buFont typeface="+mj-lt"/>
              <a:buAutoNum type="arabicPeriod"/>
            </a:pPr>
            <a:r>
              <a:rPr lang="en-US" dirty="0"/>
              <a:t>______________________</a:t>
            </a:r>
          </a:p>
          <a:p>
            <a:pPr marL="514350" indent="-514350">
              <a:lnSpc>
                <a:spcPts val="4000"/>
              </a:lnSpc>
              <a:buFont typeface="+mj-lt"/>
              <a:buAutoNum type="arabicPeriod"/>
            </a:pPr>
            <a:r>
              <a:rPr lang="en-US" dirty="0"/>
              <a:t>______________________</a:t>
            </a:r>
          </a:p>
          <a:p>
            <a:pPr marL="514350" indent="-514350">
              <a:lnSpc>
                <a:spcPts val="4000"/>
              </a:lnSpc>
              <a:buFont typeface="+mj-lt"/>
              <a:buAutoNum type="arabicPeriod"/>
            </a:pPr>
            <a:r>
              <a:rPr lang="en-US" dirty="0"/>
              <a:t>______________________</a:t>
            </a:r>
          </a:p>
          <a:p>
            <a:pPr marL="514350" indent="-514350">
              <a:lnSpc>
                <a:spcPts val="4000"/>
              </a:lnSpc>
              <a:buFont typeface="+mj-lt"/>
              <a:buAutoNum type="arabicPeriod"/>
            </a:pPr>
            <a:r>
              <a:rPr lang="en-US" dirty="0"/>
              <a:t>______________________</a:t>
            </a:r>
          </a:p>
          <a:p>
            <a:pPr marL="514350" indent="-514350">
              <a:lnSpc>
                <a:spcPts val="3000"/>
              </a:lnSpc>
              <a:buFont typeface="+mj-lt"/>
              <a:buAutoNum type="arabicPeriod"/>
            </a:pPr>
            <a:endParaRPr lang="en-US" dirty="0"/>
          </a:p>
        </p:txBody>
      </p:sp>
      <p:sp>
        <p:nvSpPr>
          <p:cNvPr id="6" name="Text Placeholder 5">
            <a:extLst>
              <a:ext uri="{FF2B5EF4-FFF2-40B4-BE49-F238E27FC236}">
                <a16:creationId xmlns:a16="http://schemas.microsoft.com/office/drawing/2014/main" id="{9FC68468-2BD3-18DC-2B3E-10A10A0FDD7B}"/>
              </a:ext>
            </a:extLst>
          </p:cNvPr>
          <p:cNvSpPr>
            <a:spLocks noGrp="1"/>
          </p:cNvSpPr>
          <p:nvPr>
            <p:ph type="body" sz="quarter" idx="3"/>
          </p:nvPr>
        </p:nvSpPr>
        <p:spPr/>
        <p:txBody>
          <a:bodyPr/>
          <a:lstStyle/>
          <a:p>
            <a:r>
              <a:rPr lang="en-US" dirty="0"/>
              <a:t>Community</a:t>
            </a:r>
          </a:p>
        </p:txBody>
      </p:sp>
      <p:sp>
        <p:nvSpPr>
          <p:cNvPr id="4" name="Content Placeholder 3">
            <a:extLst>
              <a:ext uri="{FF2B5EF4-FFF2-40B4-BE49-F238E27FC236}">
                <a16:creationId xmlns:a16="http://schemas.microsoft.com/office/drawing/2014/main" id="{E9178D5D-8DAC-9D0E-7BC9-3F2C73D6C534}"/>
              </a:ext>
            </a:extLst>
          </p:cNvPr>
          <p:cNvSpPr>
            <a:spLocks noGrp="1"/>
          </p:cNvSpPr>
          <p:nvPr>
            <p:ph sz="quarter" idx="4"/>
          </p:nvPr>
        </p:nvSpPr>
        <p:spPr/>
        <p:txBody>
          <a:bodyPr>
            <a:noAutofit/>
          </a:bodyPr>
          <a:lstStyle/>
          <a:p>
            <a:pPr marL="514350" indent="-514350">
              <a:lnSpc>
                <a:spcPts val="4060"/>
              </a:lnSpc>
              <a:buFont typeface="+mj-lt"/>
              <a:buAutoNum type="arabicPeriod" startAt="7"/>
            </a:pPr>
            <a:r>
              <a:rPr lang="en-US" dirty="0"/>
              <a:t>______________________</a:t>
            </a:r>
          </a:p>
          <a:p>
            <a:pPr marL="514350" indent="-514350">
              <a:lnSpc>
                <a:spcPts val="4060"/>
              </a:lnSpc>
              <a:buFont typeface="+mj-lt"/>
              <a:buAutoNum type="arabicPeriod" startAt="7"/>
            </a:pPr>
            <a:r>
              <a:rPr lang="en-US" dirty="0"/>
              <a:t>______________________</a:t>
            </a:r>
          </a:p>
          <a:p>
            <a:pPr marL="514350" indent="-514350">
              <a:lnSpc>
                <a:spcPts val="4060"/>
              </a:lnSpc>
              <a:buFont typeface="+mj-lt"/>
              <a:buAutoNum type="arabicPeriod" startAt="7"/>
            </a:pPr>
            <a:r>
              <a:rPr lang="en-US" dirty="0"/>
              <a:t>______________________</a:t>
            </a:r>
          </a:p>
          <a:p>
            <a:pPr marL="514350" indent="-514350">
              <a:lnSpc>
                <a:spcPts val="4060"/>
              </a:lnSpc>
              <a:buFont typeface="+mj-lt"/>
              <a:buAutoNum type="arabicPeriod" startAt="7"/>
            </a:pPr>
            <a:r>
              <a:rPr lang="en-US" dirty="0"/>
              <a:t>______________________</a:t>
            </a:r>
          </a:p>
          <a:p>
            <a:pPr marL="514350" indent="-514350">
              <a:lnSpc>
                <a:spcPts val="4060"/>
              </a:lnSpc>
              <a:buFont typeface="+mj-lt"/>
              <a:buAutoNum type="arabicPeriod" startAt="7"/>
            </a:pPr>
            <a:r>
              <a:rPr lang="en-US" dirty="0"/>
              <a:t>______________________</a:t>
            </a:r>
          </a:p>
          <a:p>
            <a:pPr marL="514350" indent="-514350">
              <a:lnSpc>
                <a:spcPts val="4060"/>
              </a:lnSpc>
              <a:buFont typeface="+mj-lt"/>
              <a:buAutoNum type="arabicPeriod" startAt="7"/>
            </a:pPr>
            <a:r>
              <a:rPr lang="en-US" dirty="0"/>
              <a:t>______________________</a:t>
            </a:r>
          </a:p>
          <a:p>
            <a:pPr>
              <a:lnSpc>
                <a:spcPts val="4060"/>
              </a:lnSpc>
            </a:pPr>
            <a:endParaRPr lang="en-US" dirty="0"/>
          </a:p>
        </p:txBody>
      </p:sp>
    </p:spTree>
    <p:extLst>
      <p:ext uri="{BB962C8B-B14F-4D97-AF65-F5344CB8AC3E}">
        <p14:creationId xmlns:p14="http://schemas.microsoft.com/office/powerpoint/2010/main" val="1827991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C696-2278-9617-C751-604162DF3705}"/>
              </a:ext>
            </a:extLst>
          </p:cNvPr>
          <p:cNvSpPr>
            <a:spLocks noGrp="1"/>
          </p:cNvSpPr>
          <p:nvPr>
            <p:ph type="title"/>
          </p:nvPr>
        </p:nvSpPr>
        <p:spPr/>
        <p:txBody>
          <a:bodyPr/>
          <a:lstStyle/>
          <a:p>
            <a:r>
              <a:rPr lang="en-US" dirty="0"/>
              <a:t>CPR/CPR+ and Your Church</a:t>
            </a:r>
          </a:p>
        </p:txBody>
      </p:sp>
      <p:sp>
        <p:nvSpPr>
          <p:cNvPr id="3" name="Content Placeholder 2">
            <a:extLst>
              <a:ext uri="{FF2B5EF4-FFF2-40B4-BE49-F238E27FC236}">
                <a16:creationId xmlns:a16="http://schemas.microsoft.com/office/drawing/2014/main" id="{71444464-0DA5-C148-BD9D-484C1C40F0A0}"/>
              </a:ext>
            </a:extLst>
          </p:cNvPr>
          <p:cNvSpPr>
            <a:spLocks noGrp="1"/>
          </p:cNvSpPr>
          <p:nvPr>
            <p:ph idx="1"/>
          </p:nvPr>
        </p:nvSpPr>
        <p:spPr/>
        <p:txBody>
          <a:bodyPr/>
          <a:lstStyle/>
          <a:p>
            <a:r>
              <a:rPr lang="en-US" dirty="0"/>
              <a:t>CPR Out-reach (Evangelism)</a:t>
            </a:r>
          </a:p>
          <a:p>
            <a:r>
              <a:rPr lang="en-US" dirty="0"/>
              <a:t>CPR In-reach (pastoral care)</a:t>
            </a:r>
          </a:p>
          <a:p>
            <a:pPr lvl="1"/>
            <a:r>
              <a:rPr lang="en-US" dirty="0"/>
              <a:t>What group and team leaders do with those they lead</a:t>
            </a:r>
          </a:p>
          <a:p>
            <a:r>
              <a:rPr lang="en-US" dirty="0"/>
              <a:t>CPR+ Developing Leaders</a:t>
            </a:r>
          </a:p>
          <a:p>
            <a:pPr lvl="1"/>
            <a:r>
              <a:rPr lang="en-US" dirty="0"/>
              <a:t>CPR+ with those you oversee (at church or at work)</a:t>
            </a:r>
          </a:p>
          <a:p>
            <a:pPr lvl="1"/>
            <a:r>
              <a:rPr lang="en-US" dirty="0"/>
              <a:t>CPR+ with others (those you work with)</a:t>
            </a:r>
          </a:p>
        </p:txBody>
      </p:sp>
    </p:spTree>
    <p:extLst>
      <p:ext uri="{BB962C8B-B14F-4D97-AF65-F5344CB8AC3E}">
        <p14:creationId xmlns:p14="http://schemas.microsoft.com/office/powerpoint/2010/main" val="261719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3F05-4269-179A-91BC-B42C155AC07F}"/>
              </a:ext>
            </a:extLst>
          </p:cNvPr>
          <p:cNvSpPr>
            <a:spLocks noGrp="1"/>
          </p:cNvSpPr>
          <p:nvPr>
            <p:ph type="title"/>
          </p:nvPr>
        </p:nvSpPr>
        <p:spPr>
          <a:xfrm>
            <a:off x="838200" y="365125"/>
            <a:ext cx="11353800" cy="1325563"/>
          </a:xfrm>
        </p:spPr>
        <p:txBody>
          <a:bodyPr>
            <a:normAutofit/>
          </a:bodyPr>
          <a:lstStyle/>
          <a:p>
            <a:r>
              <a:rPr lang="en-US" sz="4000" dirty="0">
                <a:latin typeface="Helvetica" pitchFamily="2" charset="0"/>
              </a:rPr>
              <a:t>Jesus is Our Model … (Matthew 9:35-10:1)</a:t>
            </a:r>
          </a:p>
        </p:txBody>
      </p:sp>
      <p:sp>
        <p:nvSpPr>
          <p:cNvPr id="3" name="Content Placeholder 2">
            <a:extLst>
              <a:ext uri="{FF2B5EF4-FFF2-40B4-BE49-F238E27FC236}">
                <a16:creationId xmlns:a16="http://schemas.microsoft.com/office/drawing/2014/main" id="{2F1940E8-FE57-66D6-3BC3-F6224378296C}"/>
              </a:ext>
            </a:extLst>
          </p:cNvPr>
          <p:cNvSpPr>
            <a:spLocks noGrp="1"/>
          </p:cNvSpPr>
          <p:nvPr>
            <p:ph idx="1"/>
          </p:nvPr>
        </p:nvSpPr>
        <p:spPr/>
        <p:txBody>
          <a:bodyPr>
            <a:normAutofit fontScale="92500" lnSpcReduction="10000"/>
          </a:bodyPr>
          <a:lstStyle/>
          <a:p>
            <a:pPr marL="0" indent="0">
              <a:buNone/>
            </a:pPr>
            <a:r>
              <a:rPr lang="en-US" dirty="0">
                <a:latin typeface="Helvetica" pitchFamily="2" charset="0"/>
              </a:rPr>
              <a:t>9:35 Jesus went through all the towns and villages, teaching in their synagogues, proclaiming the good news of the kingdom and healing every disease and sickness. </a:t>
            </a:r>
          </a:p>
          <a:p>
            <a:pPr marL="0" indent="0">
              <a:buNone/>
            </a:pPr>
            <a:r>
              <a:rPr lang="en-US" dirty="0">
                <a:latin typeface="Helvetica" pitchFamily="2" charset="0"/>
              </a:rPr>
              <a:t>36 When he saw the </a:t>
            </a:r>
            <a:r>
              <a:rPr lang="en-US" b="1" dirty="0">
                <a:latin typeface="Helvetica" pitchFamily="2" charset="0"/>
              </a:rPr>
              <a:t>crowds</a:t>
            </a:r>
            <a:r>
              <a:rPr lang="en-US" dirty="0">
                <a:latin typeface="Helvetica" pitchFamily="2" charset="0"/>
              </a:rPr>
              <a:t>, he had </a:t>
            </a:r>
            <a:r>
              <a:rPr lang="en-US" b="1" dirty="0">
                <a:latin typeface="Helvetica" pitchFamily="2" charset="0"/>
              </a:rPr>
              <a:t>compassion</a:t>
            </a:r>
            <a:r>
              <a:rPr lang="en-US" dirty="0">
                <a:latin typeface="Helvetica" pitchFamily="2" charset="0"/>
              </a:rPr>
              <a:t> on them, because they were </a:t>
            </a:r>
            <a:r>
              <a:rPr lang="en-US" b="1" dirty="0">
                <a:latin typeface="Helvetica" pitchFamily="2" charset="0"/>
              </a:rPr>
              <a:t>harassed</a:t>
            </a:r>
            <a:r>
              <a:rPr lang="en-US" dirty="0">
                <a:latin typeface="Helvetica" pitchFamily="2" charset="0"/>
              </a:rPr>
              <a:t> and </a:t>
            </a:r>
            <a:r>
              <a:rPr lang="en-US" b="1" dirty="0">
                <a:latin typeface="Helvetica" pitchFamily="2" charset="0"/>
              </a:rPr>
              <a:t>helpless</a:t>
            </a:r>
            <a:r>
              <a:rPr lang="en-US" dirty="0">
                <a:latin typeface="Helvetica" pitchFamily="2" charset="0"/>
              </a:rPr>
              <a:t>, like </a:t>
            </a:r>
            <a:r>
              <a:rPr lang="en-US" b="1" dirty="0">
                <a:latin typeface="Helvetica" pitchFamily="2" charset="0"/>
              </a:rPr>
              <a:t>sheep</a:t>
            </a:r>
            <a:r>
              <a:rPr lang="en-US" dirty="0">
                <a:latin typeface="Helvetica" pitchFamily="2" charset="0"/>
              </a:rPr>
              <a:t> without a </a:t>
            </a:r>
            <a:r>
              <a:rPr lang="en-US" b="1" dirty="0">
                <a:latin typeface="Helvetica" pitchFamily="2" charset="0"/>
              </a:rPr>
              <a:t>shepherd</a:t>
            </a:r>
            <a:r>
              <a:rPr lang="en-US" dirty="0">
                <a:latin typeface="Helvetica" pitchFamily="2" charset="0"/>
              </a:rPr>
              <a:t>. </a:t>
            </a:r>
          </a:p>
          <a:p>
            <a:pPr marL="0" indent="0">
              <a:buNone/>
            </a:pPr>
            <a:r>
              <a:rPr lang="en-US" dirty="0">
                <a:latin typeface="Helvetica" pitchFamily="2" charset="0"/>
              </a:rPr>
              <a:t>37 Then he said to his disciples, “The harvest is </a:t>
            </a:r>
            <a:r>
              <a:rPr lang="en-US" b="1" dirty="0">
                <a:latin typeface="Helvetica" pitchFamily="2" charset="0"/>
              </a:rPr>
              <a:t>plentiful</a:t>
            </a:r>
            <a:r>
              <a:rPr lang="en-US" dirty="0">
                <a:latin typeface="Helvetica" pitchFamily="2" charset="0"/>
              </a:rPr>
              <a:t>, but the </a:t>
            </a:r>
            <a:r>
              <a:rPr lang="en-US" b="1" dirty="0">
                <a:latin typeface="Helvetica" pitchFamily="2" charset="0"/>
              </a:rPr>
              <a:t>workers</a:t>
            </a:r>
            <a:r>
              <a:rPr lang="en-US" dirty="0">
                <a:latin typeface="Helvetica" pitchFamily="2" charset="0"/>
              </a:rPr>
              <a:t> are </a:t>
            </a:r>
            <a:r>
              <a:rPr lang="en-US" b="1" dirty="0">
                <a:latin typeface="Helvetica" pitchFamily="2" charset="0"/>
              </a:rPr>
              <a:t>few</a:t>
            </a:r>
            <a:r>
              <a:rPr lang="en-US" dirty="0">
                <a:latin typeface="Helvetica" pitchFamily="2" charset="0"/>
              </a:rPr>
              <a:t>. </a:t>
            </a:r>
          </a:p>
          <a:p>
            <a:pPr marL="0" indent="0">
              <a:buNone/>
            </a:pPr>
            <a:r>
              <a:rPr lang="en-US" dirty="0">
                <a:latin typeface="Helvetica" pitchFamily="2" charset="0"/>
              </a:rPr>
              <a:t>38 </a:t>
            </a:r>
            <a:r>
              <a:rPr lang="en-US" b="1" dirty="0">
                <a:latin typeface="Helvetica" pitchFamily="2" charset="0"/>
              </a:rPr>
              <a:t>Ask</a:t>
            </a:r>
            <a:r>
              <a:rPr lang="en-US" dirty="0">
                <a:latin typeface="Helvetica" pitchFamily="2" charset="0"/>
              </a:rPr>
              <a:t> the Lord of the harvest, therefore, to send out workers into his harvest field.”</a:t>
            </a:r>
          </a:p>
          <a:p>
            <a:pPr marL="0" indent="0">
              <a:buNone/>
            </a:pPr>
            <a:r>
              <a:rPr lang="en-US" dirty="0">
                <a:latin typeface="Helvetica" pitchFamily="2" charset="0"/>
              </a:rPr>
              <a:t>10:1 Jesus called his twelve disciples to him and </a:t>
            </a:r>
            <a:r>
              <a:rPr lang="en-US" b="1" dirty="0">
                <a:latin typeface="Helvetica" pitchFamily="2" charset="0"/>
              </a:rPr>
              <a:t>gave</a:t>
            </a:r>
            <a:r>
              <a:rPr lang="en-US" dirty="0">
                <a:latin typeface="Helvetica" pitchFamily="2" charset="0"/>
              </a:rPr>
              <a:t> </a:t>
            </a:r>
            <a:r>
              <a:rPr lang="en-US" b="1" dirty="0">
                <a:latin typeface="Helvetica" pitchFamily="2" charset="0"/>
              </a:rPr>
              <a:t>them</a:t>
            </a:r>
            <a:r>
              <a:rPr lang="en-US" dirty="0">
                <a:latin typeface="Helvetica" pitchFamily="2" charset="0"/>
              </a:rPr>
              <a:t> </a:t>
            </a:r>
            <a:r>
              <a:rPr lang="en-US" b="1" dirty="0">
                <a:latin typeface="Helvetica" pitchFamily="2" charset="0"/>
              </a:rPr>
              <a:t>authority</a:t>
            </a:r>
            <a:r>
              <a:rPr lang="en-US" dirty="0">
                <a:latin typeface="Helvetica" pitchFamily="2" charset="0"/>
              </a:rPr>
              <a:t> to drive out impure spirits and to heal every disease and sickness.</a:t>
            </a:r>
          </a:p>
          <a:p>
            <a:endParaRPr lang="en-US" dirty="0"/>
          </a:p>
          <a:p>
            <a:endParaRPr lang="en-US" dirty="0"/>
          </a:p>
        </p:txBody>
      </p:sp>
    </p:spTree>
    <p:extLst>
      <p:ext uri="{BB962C8B-B14F-4D97-AF65-F5344CB8AC3E}">
        <p14:creationId xmlns:p14="http://schemas.microsoft.com/office/powerpoint/2010/main" val="2600970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C7EF-B9DA-9AB1-8619-5BB64E2E4824}"/>
              </a:ext>
            </a:extLst>
          </p:cNvPr>
          <p:cNvSpPr>
            <a:spLocks noGrp="1"/>
          </p:cNvSpPr>
          <p:nvPr>
            <p:ph type="title"/>
          </p:nvPr>
        </p:nvSpPr>
        <p:spPr/>
        <p:txBody>
          <a:bodyPr/>
          <a:lstStyle/>
          <a:p>
            <a:r>
              <a:rPr lang="en-US" dirty="0"/>
              <a:t>CARING+</a:t>
            </a:r>
          </a:p>
        </p:txBody>
      </p:sp>
      <p:sp>
        <p:nvSpPr>
          <p:cNvPr id="3" name="Content Placeholder 2">
            <a:extLst>
              <a:ext uri="{FF2B5EF4-FFF2-40B4-BE49-F238E27FC236}">
                <a16:creationId xmlns:a16="http://schemas.microsoft.com/office/drawing/2014/main" id="{73EC21CA-A610-B44E-5E5D-ED27B772D7B4}"/>
              </a:ext>
            </a:extLst>
          </p:cNvPr>
          <p:cNvSpPr>
            <a:spLocks noGrp="1"/>
          </p:cNvSpPr>
          <p:nvPr>
            <p:ph idx="1"/>
          </p:nvPr>
        </p:nvSpPr>
        <p:spPr/>
        <p:txBody>
          <a:bodyPr/>
          <a:lstStyle/>
          <a:p>
            <a:r>
              <a:rPr lang="en-US" dirty="0"/>
              <a:t>Leaders are hand-crafted, not mass-produced.</a:t>
            </a:r>
          </a:p>
          <a:p>
            <a:r>
              <a:rPr lang="en-US" dirty="0"/>
              <a:t>Jesus interacted differently with Peter than with John.</a:t>
            </a:r>
          </a:p>
          <a:p>
            <a:r>
              <a:rPr lang="en-US" dirty="0"/>
              <a:t>You can only develop leaders well if you know them well.</a:t>
            </a:r>
          </a:p>
          <a:p>
            <a:r>
              <a:rPr lang="en-US" dirty="0"/>
              <a:t>Take about an hour to hear their story and aspirations:</a:t>
            </a:r>
          </a:p>
          <a:p>
            <a:pPr lvl="1"/>
            <a:r>
              <a:rPr lang="en-US" dirty="0"/>
              <a:t>Where were they born?</a:t>
            </a:r>
          </a:p>
          <a:p>
            <a:pPr lvl="1"/>
            <a:r>
              <a:rPr lang="en-US" dirty="0"/>
              <a:t>Where did they go to high school?</a:t>
            </a:r>
          </a:p>
          <a:p>
            <a:pPr lvl="1"/>
            <a:r>
              <a:rPr lang="en-US" dirty="0"/>
              <a:t>When did they become a Christian?</a:t>
            </a:r>
          </a:p>
          <a:p>
            <a:pPr lvl="1"/>
            <a:r>
              <a:rPr lang="en-US" dirty="0"/>
              <a:t>What are some hopes you have for your life and ministry going forward?</a:t>
            </a:r>
          </a:p>
        </p:txBody>
      </p:sp>
    </p:spTree>
    <p:extLst>
      <p:ext uri="{BB962C8B-B14F-4D97-AF65-F5344CB8AC3E}">
        <p14:creationId xmlns:p14="http://schemas.microsoft.com/office/powerpoint/2010/main" val="161872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1F73-253C-7F26-1BE5-459B483547F8}"/>
              </a:ext>
            </a:extLst>
          </p:cNvPr>
          <p:cNvSpPr>
            <a:spLocks noGrp="1"/>
          </p:cNvSpPr>
          <p:nvPr>
            <p:ph type="title"/>
          </p:nvPr>
        </p:nvSpPr>
        <p:spPr/>
        <p:txBody>
          <a:bodyPr/>
          <a:lstStyle/>
          <a:p>
            <a:r>
              <a:rPr lang="en-US" dirty="0"/>
              <a:t>Triads: CARING+ (5-10 minutes)</a:t>
            </a:r>
          </a:p>
        </p:txBody>
      </p:sp>
      <p:sp>
        <p:nvSpPr>
          <p:cNvPr id="3" name="Content Placeholder 2">
            <a:extLst>
              <a:ext uri="{FF2B5EF4-FFF2-40B4-BE49-F238E27FC236}">
                <a16:creationId xmlns:a16="http://schemas.microsoft.com/office/drawing/2014/main" id="{58EC6B73-87B7-FF75-85D0-4BEB9E7A2DB0}"/>
              </a:ext>
            </a:extLst>
          </p:cNvPr>
          <p:cNvSpPr>
            <a:spLocks noGrp="1"/>
          </p:cNvSpPr>
          <p:nvPr>
            <p:ph idx="1"/>
          </p:nvPr>
        </p:nvSpPr>
        <p:spPr/>
        <p:txBody>
          <a:bodyPr/>
          <a:lstStyle/>
          <a:p>
            <a:r>
              <a:rPr lang="en-US" dirty="0"/>
              <a:t>Same groups of 2 or 3 (Not 4)</a:t>
            </a:r>
          </a:p>
          <a:p>
            <a:r>
              <a:rPr lang="en-US" dirty="0"/>
              <a:t>Not with someone you are related to or live with</a:t>
            </a:r>
          </a:p>
          <a:p>
            <a:r>
              <a:rPr lang="en-US" dirty="0"/>
              <a:t>Find out:</a:t>
            </a:r>
          </a:p>
          <a:p>
            <a:pPr lvl="1"/>
            <a:r>
              <a:rPr lang="en-US" dirty="0"/>
              <a:t>What are 2-3 aspirations you have for your life and ministry for the next year or two?</a:t>
            </a:r>
          </a:p>
        </p:txBody>
      </p:sp>
    </p:spTree>
    <p:extLst>
      <p:ext uri="{BB962C8B-B14F-4D97-AF65-F5344CB8AC3E}">
        <p14:creationId xmlns:p14="http://schemas.microsoft.com/office/powerpoint/2010/main" val="369009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C7EF-B9DA-9AB1-8619-5BB64E2E4824}"/>
              </a:ext>
            </a:extLst>
          </p:cNvPr>
          <p:cNvSpPr>
            <a:spLocks noGrp="1"/>
          </p:cNvSpPr>
          <p:nvPr>
            <p:ph type="title"/>
          </p:nvPr>
        </p:nvSpPr>
        <p:spPr/>
        <p:txBody>
          <a:bodyPr/>
          <a:lstStyle/>
          <a:p>
            <a:r>
              <a:rPr lang="en-US" dirty="0"/>
              <a:t>PRAYING+</a:t>
            </a:r>
          </a:p>
        </p:txBody>
      </p:sp>
      <p:sp>
        <p:nvSpPr>
          <p:cNvPr id="3" name="Content Placeholder 2">
            <a:extLst>
              <a:ext uri="{FF2B5EF4-FFF2-40B4-BE49-F238E27FC236}">
                <a16:creationId xmlns:a16="http://schemas.microsoft.com/office/drawing/2014/main" id="{73EC21CA-A610-B44E-5E5D-ED27B772D7B4}"/>
              </a:ext>
            </a:extLst>
          </p:cNvPr>
          <p:cNvSpPr>
            <a:spLocks noGrp="1"/>
          </p:cNvSpPr>
          <p:nvPr>
            <p:ph idx="1"/>
          </p:nvPr>
        </p:nvSpPr>
        <p:spPr>
          <a:xfrm>
            <a:off x="838200" y="1825625"/>
            <a:ext cx="10820400" cy="4351338"/>
          </a:xfrm>
        </p:spPr>
        <p:txBody>
          <a:bodyPr/>
          <a:lstStyle/>
          <a:p>
            <a:r>
              <a:rPr lang="en-US" dirty="0"/>
              <a:t>Pray for God to work in and through their aspirations</a:t>
            </a:r>
          </a:p>
          <a:p>
            <a:r>
              <a:rPr lang="en-US" dirty="0"/>
              <a:t>They can grow as</a:t>
            </a:r>
            <a:br>
              <a:rPr lang="en-US" dirty="0"/>
            </a:br>
            <a:r>
              <a:rPr lang="en-US" dirty="0"/>
              <a:t>	</a:t>
            </a:r>
            <a:r>
              <a:rPr lang="en-US" b="1" i="1" dirty="0"/>
              <a:t>Christ-centered, Spirit-filled, healthy strategic leaders</a:t>
            </a:r>
          </a:p>
          <a:p>
            <a:r>
              <a:rPr lang="en-US" dirty="0"/>
              <a:t>God will build their leadership capacity:</a:t>
            </a:r>
          </a:p>
          <a:p>
            <a:pPr lvl="1"/>
            <a:r>
              <a:rPr lang="en-US" b="1" i="1" dirty="0"/>
              <a:t>Leadership Capacity is Built through Sacrifice and Suffering</a:t>
            </a:r>
          </a:p>
          <a:p>
            <a:r>
              <a:rPr lang="en-US" dirty="0"/>
              <a:t>This can be a hard road, and not everyone will continue because of:</a:t>
            </a:r>
          </a:p>
          <a:p>
            <a:pPr lvl="1"/>
            <a:r>
              <a:rPr lang="en-US" dirty="0"/>
              <a:t>Sacrifice and Suffering</a:t>
            </a:r>
          </a:p>
          <a:p>
            <a:pPr lvl="1"/>
            <a:r>
              <a:rPr lang="en-US" dirty="0"/>
              <a:t>Distractions of Life and Work</a:t>
            </a:r>
          </a:p>
          <a:p>
            <a:pPr lvl="1"/>
            <a:r>
              <a:rPr lang="en-US" dirty="0"/>
              <a:t>Lack of Focus and Discipline</a:t>
            </a:r>
          </a:p>
          <a:p>
            <a:endParaRPr lang="en-US" dirty="0"/>
          </a:p>
        </p:txBody>
      </p:sp>
    </p:spTree>
    <p:extLst>
      <p:ext uri="{BB962C8B-B14F-4D97-AF65-F5344CB8AC3E}">
        <p14:creationId xmlns:p14="http://schemas.microsoft.com/office/powerpoint/2010/main" val="4212869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1F73-253C-7F26-1BE5-459B483547F8}"/>
              </a:ext>
            </a:extLst>
          </p:cNvPr>
          <p:cNvSpPr>
            <a:spLocks noGrp="1"/>
          </p:cNvSpPr>
          <p:nvPr>
            <p:ph type="title"/>
          </p:nvPr>
        </p:nvSpPr>
        <p:spPr/>
        <p:txBody>
          <a:bodyPr/>
          <a:lstStyle/>
          <a:p>
            <a:r>
              <a:rPr lang="en-US" dirty="0"/>
              <a:t>Triads: PRAYING+ (5-10 minutes)</a:t>
            </a:r>
          </a:p>
        </p:txBody>
      </p:sp>
      <p:sp>
        <p:nvSpPr>
          <p:cNvPr id="3" name="Content Placeholder 2">
            <a:extLst>
              <a:ext uri="{FF2B5EF4-FFF2-40B4-BE49-F238E27FC236}">
                <a16:creationId xmlns:a16="http://schemas.microsoft.com/office/drawing/2014/main" id="{58EC6B73-87B7-FF75-85D0-4BEB9E7A2DB0}"/>
              </a:ext>
            </a:extLst>
          </p:cNvPr>
          <p:cNvSpPr>
            <a:spLocks noGrp="1"/>
          </p:cNvSpPr>
          <p:nvPr>
            <p:ph idx="1"/>
          </p:nvPr>
        </p:nvSpPr>
        <p:spPr/>
        <p:txBody>
          <a:bodyPr/>
          <a:lstStyle/>
          <a:p>
            <a:r>
              <a:rPr lang="en-US" dirty="0"/>
              <a:t>Same groups of 2 or 3 (Not 4)</a:t>
            </a:r>
          </a:p>
          <a:p>
            <a:r>
              <a:rPr lang="en-US" dirty="0"/>
              <a:t>Not with someone you are related to or live with</a:t>
            </a:r>
          </a:p>
          <a:p>
            <a:r>
              <a:rPr lang="en-US" dirty="0"/>
              <a:t>Find out:</a:t>
            </a:r>
          </a:p>
          <a:p>
            <a:pPr lvl="1"/>
            <a:r>
              <a:rPr lang="en-US" dirty="0"/>
              <a:t>What are 2-3 aspirations you have for your life and ministry for the next year or two?</a:t>
            </a:r>
          </a:p>
        </p:txBody>
      </p:sp>
    </p:spTree>
    <p:extLst>
      <p:ext uri="{BB962C8B-B14F-4D97-AF65-F5344CB8AC3E}">
        <p14:creationId xmlns:p14="http://schemas.microsoft.com/office/powerpoint/2010/main" val="112240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C7EF-B9DA-9AB1-8619-5BB64E2E4824}"/>
              </a:ext>
            </a:extLst>
          </p:cNvPr>
          <p:cNvSpPr>
            <a:spLocks noGrp="1"/>
          </p:cNvSpPr>
          <p:nvPr>
            <p:ph type="title"/>
          </p:nvPr>
        </p:nvSpPr>
        <p:spPr/>
        <p:txBody>
          <a:bodyPr/>
          <a:lstStyle/>
          <a:p>
            <a:r>
              <a:rPr lang="en-US" dirty="0"/>
              <a:t>REACHING OUT+</a:t>
            </a:r>
          </a:p>
        </p:txBody>
      </p:sp>
      <p:sp>
        <p:nvSpPr>
          <p:cNvPr id="3" name="Content Placeholder 2">
            <a:extLst>
              <a:ext uri="{FF2B5EF4-FFF2-40B4-BE49-F238E27FC236}">
                <a16:creationId xmlns:a16="http://schemas.microsoft.com/office/drawing/2014/main" id="{73EC21CA-A610-B44E-5E5D-ED27B772D7B4}"/>
              </a:ext>
            </a:extLst>
          </p:cNvPr>
          <p:cNvSpPr>
            <a:spLocks noGrp="1"/>
          </p:cNvSpPr>
          <p:nvPr>
            <p:ph sz="half" idx="1"/>
          </p:nvPr>
        </p:nvSpPr>
        <p:spPr>
          <a:xfrm>
            <a:off x="838199" y="1825625"/>
            <a:ext cx="5493563" cy="4891668"/>
          </a:xfrm>
        </p:spPr>
        <p:txBody>
          <a:bodyPr>
            <a:normAutofit fontScale="92500"/>
          </a:bodyPr>
          <a:lstStyle/>
          <a:p>
            <a:pPr marL="0" indent="0">
              <a:buNone/>
            </a:pPr>
            <a:r>
              <a:rPr lang="en-US" dirty="0"/>
              <a:t>Plan to meet each month one-on-one</a:t>
            </a:r>
          </a:p>
          <a:p>
            <a:pPr lvl="1"/>
            <a:r>
              <a:rPr lang="en-US" dirty="0"/>
              <a:t>Check-in</a:t>
            </a:r>
          </a:p>
          <a:p>
            <a:pPr lvl="1"/>
            <a:r>
              <a:rPr lang="en-US" dirty="0"/>
              <a:t>Review the last one-foot fence</a:t>
            </a:r>
          </a:p>
          <a:p>
            <a:pPr lvl="1"/>
            <a:r>
              <a:rPr lang="en-US" dirty="0"/>
              <a:t>Discuss progress and moving forward</a:t>
            </a:r>
          </a:p>
          <a:p>
            <a:pPr lvl="1"/>
            <a:r>
              <a:rPr lang="en-US" dirty="0"/>
              <a:t>Discuss their CPR/CPR+ work with other people</a:t>
            </a:r>
          </a:p>
          <a:p>
            <a:pPr lvl="1"/>
            <a:r>
              <a:rPr lang="en-US" dirty="0"/>
              <a:t>Add tools to their toolbox</a:t>
            </a:r>
          </a:p>
          <a:p>
            <a:pPr lvl="1"/>
            <a:r>
              <a:rPr lang="en-US" dirty="0"/>
              <a:t>Leave with the next one-foot fence</a:t>
            </a:r>
          </a:p>
          <a:p>
            <a:pPr lvl="1"/>
            <a:r>
              <a:rPr lang="en-US" dirty="0"/>
              <a:t>Ask how you can be praying for them</a:t>
            </a:r>
          </a:p>
          <a:p>
            <a:pPr lvl="1"/>
            <a:r>
              <a:rPr lang="en-US" dirty="0"/>
              <a:t>NOTE: You can also do a mix of a small group and one-on-one meeting</a:t>
            </a:r>
          </a:p>
          <a:p>
            <a:endParaRPr lang="en-US" dirty="0"/>
          </a:p>
        </p:txBody>
      </p:sp>
      <p:sp>
        <p:nvSpPr>
          <p:cNvPr id="5" name="Content Placeholder 4">
            <a:extLst>
              <a:ext uri="{FF2B5EF4-FFF2-40B4-BE49-F238E27FC236}">
                <a16:creationId xmlns:a16="http://schemas.microsoft.com/office/drawing/2014/main" id="{FF4E2F2B-A66D-2CD5-5BDC-C1BDDA410E02}"/>
              </a:ext>
            </a:extLst>
          </p:cNvPr>
          <p:cNvSpPr>
            <a:spLocks noGrp="1"/>
          </p:cNvSpPr>
          <p:nvPr>
            <p:ph sz="half" idx="2"/>
          </p:nvPr>
        </p:nvSpPr>
        <p:spPr>
          <a:xfrm>
            <a:off x="6982690" y="3969330"/>
            <a:ext cx="4842165" cy="2747963"/>
          </a:xfrm>
        </p:spPr>
        <p:txBody>
          <a:bodyPr>
            <a:normAutofit fontScale="92500"/>
          </a:bodyPr>
          <a:lstStyle/>
          <a:p>
            <a:pPr marL="0" indent="0">
              <a:buNone/>
            </a:pPr>
            <a:r>
              <a:rPr lang="en-US" dirty="0"/>
              <a:t>Coaching Framework</a:t>
            </a:r>
          </a:p>
          <a:p>
            <a:pPr lvl="1"/>
            <a:r>
              <a:rPr lang="en-US" dirty="0"/>
              <a:t>Connecting with Care</a:t>
            </a:r>
          </a:p>
          <a:p>
            <a:pPr lvl="1"/>
            <a:r>
              <a:rPr lang="en-US" dirty="0"/>
              <a:t>Clarifying the Goal</a:t>
            </a:r>
          </a:p>
          <a:p>
            <a:pPr lvl="1"/>
            <a:r>
              <a:rPr lang="en-US" dirty="0"/>
              <a:t>Collaborating with Questions</a:t>
            </a:r>
          </a:p>
          <a:p>
            <a:pPr lvl="1"/>
            <a:r>
              <a:rPr lang="en-US" dirty="0"/>
              <a:t>Creating a Plan Forward</a:t>
            </a:r>
          </a:p>
          <a:p>
            <a:pPr lvl="1"/>
            <a:r>
              <a:rPr lang="en-US" dirty="0"/>
              <a:t>Closing with Purpose</a:t>
            </a:r>
          </a:p>
          <a:p>
            <a:endParaRPr lang="en-US" dirty="0"/>
          </a:p>
        </p:txBody>
      </p:sp>
      <p:pic>
        <p:nvPicPr>
          <p:cNvPr id="4" name="Picture 3" descr="A group of people wearing hard hats&#10;&#10;Description automatically generated with medium confidence">
            <a:extLst>
              <a:ext uri="{FF2B5EF4-FFF2-40B4-BE49-F238E27FC236}">
                <a16:creationId xmlns:a16="http://schemas.microsoft.com/office/drawing/2014/main" id="{7D80B246-AE4E-D0D6-51A7-FD5AFBEB0224}"/>
              </a:ext>
            </a:extLst>
          </p:cNvPr>
          <p:cNvPicPr>
            <a:picLocks noChangeAspect="1"/>
          </p:cNvPicPr>
          <p:nvPr/>
        </p:nvPicPr>
        <p:blipFill>
          <a:blip r:embed="rId3"/>
          <a:stretch>
            <a:fillRect/>
          </a:stretch>
        </p:blipFill>
        <p:spPr>
          <a:xfrm>
            <a:off x="7513152" y="519836"/>
            <a:ext cx="3189721" cy="3189721"/>
          </a:xfrm>
          <a:prstGeom prst="rect">
            <a:avLst/>
          </a:prstGeom>
        </p:spPr>
      </p:pic>
    </p:spTree>
    <p:extLst>
      <p:ext uri="{BB962C8B-B14F-4D97-AF65-F5344CB8AC3E}">
        <p14:creationId xmlns:p14="http://schemas.microsoft.com/office/powerpoint/2010/main" val="376775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1F73-253C-7F26-1BE5-459B483547F8}"/>
              </a:ext>
            </a:extLst>
          </p:cNvPr>
          <p:cNvSpPr>
            <a:spLocks noGrp="1"/>
          </p:cNvSpPr>
          <p:nvPr>
            <p:ph type="title"/>
          </p:nvPr>
        </p:nvSpPr>
        <p:spPr/>
        <p:txBody>
          <a:bodyPr/>
          <a:lstStyle/>
          <a:p>
            <a:r>
              <a:rPr lang="en-US" dirty="0"/>
              <a:t>Triads: REACHING OUT+ (5-10 minutes)</a:t>
            </a:r>
          </a:p>
        </p:txBody>
      </p:sp>
      <p:sp>
        <p:nvSpPr>
          <p:cNvPr id="3" name="Content Placeholder 2">
            <a:extLst>
              <a:ext uri="{FF2B5EF4-FFF2-40B4-BE49-F238E27FC236}">
                <a16:creationId xmlns:a16="http://schemas.microsoft.com/office/drawing/2014/main" id="{58EC6B73-87B7-FF75-85D0-4BEB9E7A2DB0}"/>
              </a:ext>
            </a:extLst>
          </p:cNvPr>
          <p:cNvSpPr>
            <a:spLocks noGrp="1"/>
          </p:cNvSpPr>
          <p:nvPr>
            <p:ph idx="1"/>
          </p:nvPr>
        </p:nvSpPr>
        <p:spPr/>
        <p:txBody>
          <a:bodyPr/>
          <a:lstStyle/>
          <a:p>
            <a:r>
              <a:rPr lang="en-US" dirty="0"/>
              <a:t>Same groups of 2 or 3 (Not 4)</a:t>
            </a:r>
          </a:p>
          <a:p>
            <a:r>
              <a:rPr lang="en-US" dirty="0"/>
              <a:t>Discuss:</a:t>
            </a:r>
          </a:p>
          <a:p>
            <a:pPr lvl="1"/>
            <a:r>
              <a:rPr lang="en-US" dirty="0"/>
              <a:t>What do they want to move forward?</a:t>
            </a:r>
          </a:p>
          <a:p>
            <a:pPr lvl="1"/>
            <a:r>
              <a:rPr lang="en-US" dirty="0"/>
              <a:t>What could be a one-foot fence or two?</a:t>
            </a:r>
          </a:p>
          <a:p>
            <a:pPr lvl="2"/>
            <a:r>
              <a:rPr lang="en-US" dirty="0"/>
              <a:t>A one-foot fence is a simple step forward that is not difficult or time-consuming but one after another will result in progress forward.</a:t>
            </a:r>
          </a:p>
          <a:p>
            <a:pPr lvl="1"/>
            <a:r>
              <a:rPr lang="en-US" dirty="0"/>
              <a:t>Schedule a call or meeting next month to meet.</a:t>
            </a:r>
          </a:p>
        </p:txBody>
      </p:sp>
    </p:spTree>
    <p:extLst>
      <p:ext uri="{BB962C8B-B14F-4D97-AF65-F5344CB8AC3E}">
        <p14:creationId xmlns:p14="http://schemas.microsoft.com/office/powerpoint/2010/main" val="602037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6D50-4B9D-00EF-995E-385DFC34F4C6}"/>
              </a:ext>
            </a:extLst>
          </p:cNvPr>
          <p:cNvSpPr>
            <a:spLocks noGrp="1"/>
          </p:cNvSpPr>
          <p:nvPr>
            <p:ph type="title"/>
          </p:nvPr>
        </p:nvSpPr>
        <p:spPr/>
        <p:txBody>
          <a:bodyPr/>
          <a:lstStyle/>
          <a:p>
            <a:r>
              <a:rPr lang="en-US" dirty="0"/>
              <a:t>ACE Model to Accelerate Development</a:t>
            </a:r>
          </a:p>
        </p:txBody>
      </p:sp>
      <p:sp>
        <p:nvSpPr>
          <p:cNvPr id="3" name="Content Placeholder 2">
            <a:extLst>
              <a:ext uri="{FF2B5EF4-FFF2-40B4-BE49-F238E27FC236}">
                <a16:creationId xmlns:a16="http://schemas.microsoft.com/office/drawing/2014/main" id="{3F6F5E11-ED4F-11CE-D6BF-94DC330D8A56}"/>
              </a:ext>
            </a:extLst>
          </p:cNvPr>
          <p:cNvSpPr>
            <a:spLocks noGrp="1"/>
          </p:cNvSpPr>
          <p:nvPr>
            <p:ph idx="1"/>
          </p:nvPr>
        </p:nvSpPr>
        <p:spPr/>
        <p:txBody>
          <a:bodyPr>
            <a:normAutofit/>
          </a:bodyPr>
          <a:lstStyle/>
          <a:p>
            <a:r>
              <a:rPr lang="en-US" sz="3200" b="1" dirty="0"/>
              <a:t>Academic</a:t>
            </a:r>
            <a:r>
              <a:rPr lang="en-US" sz="3200" dirty="0"/>
              <a:t> Learning (Formal and Informal)</a:t>
            </a:r>
          </a:p>
          <a:p>
            <a:r>
              <a:rPr lang="en-US" sz="3200" b="1" dirty="0"/>
              <a:t>Coaching</a:t>
            </a:r>
            <a:r>
              <a:rPr lang="en-US" sz="3200" dirty="0"/>
              <a:t> (and Cohorts)</a:t>
            </a:r>
          </a:p>
          <a:p>
            <a:r>
              <a:rPr lang="en-US" sz="3200" b="1" dirty="0"/>
              <a:t>Experience</a:t>
            </a:r>
            <a:r>
              <a:rPr lang="en-US" sz="3200" dirty="0"/>
              <a:t> (Practice in Real Life)</a:t>
            </a:r>
          </a:p>
        </p:txBody>
      </p:sp>
    </p:spTree>
    <p:extLst>
      <p:ext uri="{BB962C8B-B14F-4D97-AF65-F5344CB8AC3E}">
        <p14:creationId xmlns:p14="http://schemas.microsoft.com/office/powerpoint/2010/main" val="419446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476A-30E5-FDD6-E531-249E6AE7A148}"/>
              </a:ext>
            </a:extLst>
          </p:cNvPr>
          <p:cNvSpPr>
            <a:spLocks noGrp="1"/>
          </p:cNvSpPr>
          <p:nvPr>
            <p:ph type="ctrTitle"/>
          </p:nvPr>
        </p:nvSpPr>
        <p:spPr>
          <a:xfrm>
            <a:off x="0" y="1122362"/>
            <a:ext cx="12192000" cy="5735637"/>
          </a:xfrm>
        </p:spPr>
        <p:txBody>
          <a:bodyPr>
            <a:normAutofit/>
          </a:bodyPr>
          <a:lstStyle/>
          <a:p>
            <a:r>
              <a:rPr lang="en-US" dirty="0"/>
              <a:t>CPD Mission</a:t>
            </a:r>
            <a:br>
              <a:rPr lang="en-US" dirty="0"/>
            </a:br>
            <a:br>
              <a:rPr lang="en-US" dirty="0"/>
            </a:br>
            <a:r>
              <a:rPr lang="en-US" sz="3600" dirty="0"/>
              <a:t>We exist to build Christ’s Kingdom in the CPD and the World.</a:t>
            </a:r>
            <a:br>
              <a:rPr lang="en-US" sz="3600" dirty="0"/>
            </a:br>
            <a:br>
              <a:rPr lang="en-US" sz="3600" dirty="0"/>
            </a:br>
            <a:r>
              <a:rPr lang="en-US" sz="3600" dirty="0"/>
              <a:t>We will accomplish this by</a:t>
            </a:r>
            <a:br>
              <a:rPr lang="en-US" sz="3600" dirty="0"/>
            </a:br>
            <a:r>
              <a:rPr lang="en-US" sz="3600" dirty="0"/>
              <a:t>resourcing, equipping, multiplying and sending (REMS)</a:t>
            </a:r>
            <a:br>
              <a:rPr lang="en-US" sz="3600" dirty="0"/>
            </a:br>
            <a:r>
              <a:rPr lang="en-US" sz="3600" dirty="0"/>
              <a:t>believers, leaders and churches.</a:t>
            </a:r>
            <a:br>
              <a:rPr lang="en-US" sz="3600" dirty="0"/>
            </a:br>
            <a:br>
              <a:rPr lang="en-US" sz="3600" dirty="0"/>
            </a:br>
            <a:endParaRPr lang="en-US" sz="3600" dirty="0"/>
          </a:p>
        </p:txBody>
      </p:sp>
      <p:pic>
        <p:nvPicPr>
          <p:cNvPr id="3" name="Picture 2" descr="A logo of a group of people&#10;&#10;Description automatically generated">
            <a:extLst>
              <a:ext uri="{FF2B5EF4-FFF2-40B4-BE49-F238E27FC236}">
                <a16:creationId xmlns:a16="http://schemas.microsoft.com/office/drawing/2014/main" id="{7B3AC300-FDA5-22A5-295D-E19D962B366E}"/>
              </a:ext>
            </a:extLst>
          </p:cNvPr>
          <p:cNvPicPr>
            <a:picLocks noChangeAspect="1"/>
          </p:cNvPicPr>
          <p:nvPr/>
        </p:nvPicPr>
        <p:blipFill>
          <a:blip r:embed="rId2"/>
          <a:stretch>
            <a:fillRect/>
          </a:stretch>
        </p:blipFill>
        <p:spPr>
          <a:xfrm>
            <a:off x="331016" y="291148"/>
            <a:ext cx="2025015" cy="2025015"/>
          </a:xfrm>
          <a:prstGeom prst="rect">
            <a:avLst/>
          </a:prstGeom>
        </p:spPr>
      </p:pic>
    </p:spTree>
    <p:extLst>
      <p:ext uri="{BB962C8B-B14F-4D97-AF65-F5344CB8AC3E}">
        <p14:creationId xmlns:p14="http://schemas.microsoft.com/office/powerpoint/2010/main" val="3318915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6D50-4B9D-00EF-995E-385DFC34F4C6}"/>
              </a:ext>
            </a:extLst>
          </p:cNvPr>
          <p:cNvSpPr>
            <a:spLocks noGrp="1"/>
          </p:cNvSpPr>
          <p:nvPr>
            <p:ph type="title"/>
          </p:nvPr>
        </p:nvSpPr>
        <p:spPr/>
        <p:txBody>
          <a:bodyPr/>
          <a:lstStyle/>
          <a:p>
            <a:r>
              <a:rPr lang="en-US" dirty="0"/>
              <a:t>Using the Mini-ACE Model with CPR+</a:t>
            </a:r>
          </a:p>
        </p:txBody>
      </p:sp>
      <p:sp>
        <p:nvSpPr>
          <p:cNvPr id="3" name="Content Placeholder 2">
            <a:extLst>
              <a:ext uri="{FF2B5EF4-FFF2-40B4-BE49-F238E27FC236}">
                <a16:creationId xmlns:a16="http://schemas.microsoft.com/office/drawing/2014/main" id="{3F6F5E11-ED4F-11CE-D6BF-94DC330D8A56}"/>
              </a:ext>
            </a:extLst>
          </p:cNvPr>
          <p:cNvSpPr>
            <a:spLocks noGrp="1"/>
          </p:cNvSpPr>
          <p:nvPr>
            <p:ph idx="1"/>
          </p:nvPr>
        </p:nvSpPr>
        <p:spPr>
          <a:xfrm>
            <a:off x="838199" y="1825625"/>
            <a:ext cx="11106873" cy="4351338"/>
          </a:xfrm>
        </p:spPr>
        <p:txBody>
          <a:bodyPr>
            <a:normAutofit/>
          </a:bodyPr>
          <a:lstStyle/>
          <a:p>
            <a:r>
              <a:rPr lang="en-US" sz="3200" dirty="0"/>
              <a:t>Informal</a:t>
            </a:r>
            <a:r>
              <a:rPr lang="en-US" sz="3200" b="1" dirty="0"/>
              <a:t> Academic</a:t>
            </a:r>
            <a:r>
              <a:rPr lang="en-US" sz="3200" dirty="0"/>
              <a:t> Learning</a:t>
            </a:r>
          </a:p>
          <a:p>
            <a:r>
              <a:rPr lang="en-US" sz="3200" dirty="0"/>
              <a:t>Simple</a:t>
            </a:r>
            <a:r>
              <a:rPr lang="en-US" sz="3200" b="1" dirty="0"/>
              <a:t> Coaching</a:t>
            </a:r>
            <a:r>
              <a:rPr lang="en-US" sz="3200" dirty="0"/>
              <a:t> (Support, Encouragement, Accountability)</a:t>
            </a:r>
          </a:p>
          <a:p>
            <a:r>
              <a:rPr lang="en-US" sz="3200" b="1" dirty="0"/>
              <a:t>Experience</a:t>
            </a:r>
            <a:r>
              <a:rPr lang="en-US" sz="3200" dirty="0"/>
              <a:t> in Real Life</a:t>
            </a:r>
          </a:p>
        </p:txBody>
      </p:sp>
    </p:spTree>
    <p:extLst>
      <p:ext uri="{BB962C8B-B14F-4D97-AF65-F5344CB8AC3E}">
        <p14:creationId xmlns:p14="http://schemas.microsoft.com/office/powerpoint/2010/main" val="128800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A29E-6056-CFD8-25BF-FCC433D56566}"/>
              </a:ext>
            </a:extLst>
          </p:cNvPr>
          <p:cNvSpPr>
            <a:spLocks noGrp="1"/>
          </p:cNvSpPr>
          <p:nvPr>
            <p:ph type="title"/>
          </p:nvPr>
        </p:nvSpPr>
        <p:spPr/>
        <p:txBody>
          <a:bodyPr/>
          <a:lstStyle/>
          <a:p>
            <a:r>
              <a:rPr lang="en-US" dirty="0"/>
              <a:t>Mini-ACE Model with CPR+ Example:</a:t>
            </a:r>
            <a:br>
              <a:rPr lang="en-US" dirty="0"/>
            </a:br>
            <a:r>
              <a:rPr lang="en-US" dirty="0"/>
              <a:t>Leadership Development</a:t>
            </a:r>
          </a:p>
        </p:txBody>
      </p:sp>
      <p:sp>
        <p:nvSpPr>
          <p:cNvPr id="3" name="Content Placeholder 2">
            <a:extLst>
              <a:ext uri="{FF2B5EF4-FFF2-40B4-BE49-F238E27FC236}">
                <a16:creationId xmlns:a16="http://schemas.microsoft.com/office/drawing/2014/main" id="{279E7160-8253-16A5-CD0A-EEEF7DDC7279}"/>
              </a:ext>
            </a:extLst>
          </p:cNvPr>
          <p:cNvSpPr>
            <a:spLocks noGrp="1"/>
          </p:cNvSpPr>
          <p:nvPr>
            <p:ph idx="1"/>
          </p:nvPr>
        </p:nvSpPr>
        <p:spPr/>
        <p:txBody>
          <a:bodyPr/>
          <a:lstStyle/>
          <a:p>
            <a:r>
              <a:rPr lang="en-US" dirty="0"/>
              <a:t>Informal </a:t>
            </a:r>
            <a:r>
              <a:rPr lang="en-US" b="1" dirty="0"/>
              <a:t>Academic</a:t>
            </a:r>
            <a:r>
              <a:rPr lang="en-US" dirty="0"/>
              <a:t> Learning</a:t>
            </a:r>
          </a:p>
          <a:p>
            <a:pPr lvl="1"/>
            <a:r>
              <a:rPr lang="en-US" dirty="0"/>
              <a:t>Listen to </a:t>
            </a:r>
            <a:r>
              <a:rPr lang="en-US" i="1" dirty="0"/>
              <a:t>Multiply Your Leadership</a:t>
            </a:r>
            <a:r>
              <a:rPr lang="en-US" dirty="0"/>
              <a:t> podcast Episode #4: Kingdom Identity</a:t>
            </a:r>
          </a:p>
          <a:p>
            <a:r>
              <a:rPr lang="en-US" b="1" dirty="0"/>
              <a:t>Coaching</a:t>
            </a:r>
          </a:p>
          <a:p>
            <a:pPr lvl="1"/>
            <a:r>
              <a:rPr lang="en-US" dirty="0"/>
              <a:t>How can you strengthen your identity in Christ?</a:t>
            </a:r>
          </a:p>
          <a:p>
            <a:r>
              <a:rPr lang="en-US" b="1" dirty="0"/>
              <a:t>Experience</a:t>
            </a:r>
            <a:r>
              <a:rPr lang="en-US" dirty="0"/>
              <a:t> in Real Life</a:t>
            </a:r>
          </a:p>
          <a:p>
            <a:pPr lvl="1"/>
            <a:r>
              <a:rPr lang="en-US" dirty="0"/>
              <a:t>Work on self-talk</a:t>
            </a:r>
          </a:p>
          <a:p>
            <a:pPr lvl="1"/>
            <a:r>
              <a:rPr lang="en-US" dirty="0"/>
              <a:t>Remember who I am in Christ (Child of God, beloved, forgiven, secure)</a:t>
            </a:r>
          </a:p>
        </p:txBody>
      </p:sp>
    </p:spTree>
    <p:extLst>
      <p:ext uri="{BB962C8B-B14F-4D97-AF65-F5344CB8AC3E}">
        <p14:creationId xmlns:p14="http://schemas.microsoft.com/office/powerpoint/2010/main" val="254503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C7EF-B9DA-9AB1-8619-5BB64E2E4824}"/>
              </a:ext>
            </a:extLst>
          </p:cNvPr>
          <p:cNvSpPr>
            <a:spLocks noGrp="1"/>
          </p:cNvSpPr>
          <p:nvPr>
            <p:ph type="title"/>
          </p:nvPr>
        </p:nvSpPr>
        <p:spPr/>
        <p:txBody>
          <a:bodyPr/>
          <a:lstStyle/>
          <a:p>
            <a:r>
              <a:rPr lang="en-US" dirty="0"/>
              <a:t>CPR+ Leadership Development List</a:t>
            </a:r>
          </a:p>
        </p:txBody>
      </p:sp>
      <p:sp>
        <p:nvSpPr>
          <p:cNvPr id="5" name="Text Placeholder 4">
            <a:extLst>
              <a:ext uri="{FF2B5EF4-FFF2-40B4-BE49-F238E27FC236}">
                <a16:creationId xmlns:a16="http://schemas.microsoft.com/office/drawing/2014/main" id="{1C36178D-A67B-D902-850C-B0C975432248}"/>
              </a:ext>
            </a:extLst>
          </p:cNvPr>
          <p:cNvSpPr>
            <a:spLocks noGrp="1"/>
          </p:cNvSpPr>
          <p:nvPr>
            <p:ph type="body" idx="1"/>
          </p:nvPr>
        </p:nvSpPr>
        <p:spPr/>
        <p:txBody>
          <a:bodyPr/>
          <a:lstStyle/>
          <a:p>
            <a:endParaRPr lang="en-US" dirty="0"/>
          </a:p>
        </p:txBody>
      </p:sp>
      <p:sp>
        <p:nvSpPr>
          <p:cNvPr id="3" name="Content Placeholder 2">
            <a:extLst>
              <a:ext uri="{FF2B5EF4-FFF2-40B4-BE49-F238E27FC236}">
                <a16:creationId xmlns:a16="http://schemas.microsoft.com/office/drawing/2014/main" id="{73EC21CA-A610-B44E-5E5D-ED27B772D7B4}"/>
              </a:ext>
            </a:extLst>
          </p:cNvPr>
          <p:cNvSpPr>
            <a:spLocks noGrp="1"/>
          </p:cNvSpPr>
          <p:nvPr>
            <p:ph sz="half" idx="2"/>
          </p:nvPr>
        </p:nvSpPr>
        <p:spPr/>
        <p:txBody>
          <a:bodyPr>
            <a:noAutofit/>
          </a:bodyPr>
          <a:lstStyle/>
          <a:p>
            <a:pPr marL="514350" indent="-514350">
              <a:lnSpc>
                <a:spcPts val="4000"/>
              </a:lnSpc>
              <a:buFont typeface="+mj-lt"/>
              <a:buAutoNum type="arabicPeriod"/>
            </a:pPr>
            <a:r>
              <a:rPr lang="en-US" dirty="0"/>
              <a:t>______________________</a:t>
            </a:r>
          </a:p>
          <a:p>
            <a:pPr marL="514350" indent="-514350">
              <a:lnSpc>
                <a:spcPts val="4000"/>
              </a:lnSpc>
              <a:buFont typeface="+mj-lt"/>
              <a:buAutoNum type="arabicPeriod"/>
            </a:pPr>
            <a:r>
              <a:rPr lang="en-US" dirty="0"/>
              <a:t>______________________</a:t>
            </a:r>
          </a:p>
          <a:p>
            <a:pPr marL="514350" indent="-514350">
              <a:lnSpc>
                <a:spcPts val="4000"/>
              </a:lnSpc>
              <a:buFont typeface="+mj-lt"/>
              <a:buAutoNum type="arabicPeriod"/>
            </a:pPr>
            <a:r>
              <a:rPr lang="en-US" dirty="0"/>
              <a:t>______________________</a:t>
            </a:r>
          </a:p>
          <a:p>
            <a:pPr marL="514350" indent="-514350">
              <a:lnSpc>
                <a:spcPts val="4000"/>
              </a:lnSpc>
              <a:buFont typeface="+mj-lt"/>
              <a:buAutoNum type="arabicPeriod"/>
            </a:pPr>
            <a:r>
              <a:rPr lang="en-US" dirty="0"/>
              <a:t>______________________</a:t>
            </a:r>
          </a:p>
          <a:p>
            <a:pPr marL="514350" indent="-514350">
              <a:lnSpc>
                <a:spcPts val="4000"/>
              </a:lnSpc>
              <a:buFont typeface="+mj-lt"/>
              <a:buAutoNum type="arabicPeriod"/>
            </a:pPr>
            <a:r>
              <a:rPr lang="en-US" dirty="0"/>
              <a:t>______________________</a:t>
            </a:r>
          </a:p>
          <a:p>
            <a:pPr marL="514350" indent="-514350">
              <a:lnSpc>
                <a:spcPts val="4000"/>
              </a:lnSpc>
              <a:buFont typeface="+mj-lt"/>
              <a:buAutoNum type="arabicPeriod"/>
            </a:pPr>
            <a:r>
              <a:rPr lang="en-US" dirty="0"/>
              <a:t>______________________</a:t>
            </a:r>
          </a:p>
          <a:p>
            <a:pPr marL="514350" indent="-514350">
              <a:lnSpc>
                <a:spcPts val="3000"/>
              </a:lnSpc>
              <a:buFont typeface="+mj-lt"/>
              <a:buAutoNum type="arabicPeriod"/>
            </a:pPr>
            <a:endParaRPr lang="en-US" dirty="0"/>
          </a:p>
        </p:txBody>
      </p:sp>
      <p:sp>
        <p:nvSpPr>
          <p:cNvPr id="6" name="Text Placeholder 5">
            <a:extLst>
              <a:ext uri="{FF2B5EF4-FFF2-40B4-BE49-F238E27FC236}">
                <a16:creationId xmlns:a16="http://schemas.microsoft.com/office/drawing/2014/main" id="{9FC68468-2BD3-18DC-2B3E-10A10A0FDD7B}"/>
              </a:ext>
            </a:extLst>
          </p:cNvPr>
          <p:cNvSpPr>
            <a:spLocks noGrp="1"/>
          </p:cNvSpPr>
          <p:nvPr>
            <p:ph type="body" sz="quarter" idx="3"/>
          </p:nvPr>
        </p:nvSpPr>
        <p:spPr/>
        <p:txBody>
          <a:bodyPr/>
          <a:lstStyle/>
          <a:p>
            <a:r>
              <a:rPr lang="en-US" dirty="0"/>
              <a:t>Developing Your List</a:t>
            </a:r>
          </a:p>
        </p:txBody>
      </p:sp>
      <p:sp>
        <p:nvSpPr>
          <p:cNvPr id="4" name="Content Placeholder 3">
            <a:extLst>
              <a:ext uri="{FF2B5EF4-FFF2-40B4-BE49-F238E27FC236}">
                <a16:creationId xmlns:a16="http://schemas.microsoft.com/office/drawing/2014/main" id="{E9178D5D-8DAC-9D0E-7BC9-3F2C73D6C534}"/>
              </a:ext>
            </a:extLst>
          </p:cNvPr>
          <p:cNvSpPr>
            <a:spLocks noGrp="1"/>
          </p:cNvSpPr>
          <p:nvPr>
            <p:ph sz="quarter" idx="4"/>
          </p:nvPr>
        </p:nvSpPr>
        <p:spPr/>
        <p:txBody>
          <a:bodyPr>
            <a:noAutofit/>
          </a:bodyPr>
          <a:lstStyle/>
          <a:p>
            <a:pPr>
              <a:lnSpc>
                <a:spcPct val="100000"/>
              </a:lnSpc>
            </a:pPr>
            <a:r>
              <a:rPr lang="en-US" dirty="0"/>
              <a:t>Look at your list capacity</a:t>
            </a:r>
          </a:p>
          <a:p>
            <a:pPr>
              <a:lnSpc>
                <a:spcPct val="100000"/>
              </a:lnSpc>
            </a:pPr>
            <a:r>
              <a:rPr lang="en-US" dirty="0"/>
              <a:t>Plan to meet each month</a:t>
            </a:r>
          </a:p>
          <a:p>
            <a:pPr>
              <a:lnSpc>
                <a:spcPct val="100000"/>
              </a:lnSpc>
            </a:pPr>
            <a:r>
              <a:rPr lang="en-US" dirty="0"/>
              <a:t>Only half of your contacts will move past a few meetings.</a:t>
            </a:r>
          </a:p>
          <a:p>
            <a:pPr>
              <a:lnSpc>
                <a:spcPct val="100000"/>
              </a:lnSpc>
            </a:pPr>
            <a:r>
              <a:rPr lang="en-US" dirty="0"/>
              <a:t>Over time, some will not move forward</a:t>
            </a:r>
          </a:p>
        </p:txBody>
      </p:sp>
    </p:spTree>
    <p:extLst>
      <p:ext uri="{BB962C8B-B14F-4D97-AF65-F5344CB8AC3E}">
        <p14:creationId xmlns:p14="http://schemas.microsoft.com/office/powerpoint/2010/main" val="1267273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F9C861-CFF8-0115-4445-55A0A60C8F70}"/>
              </a:ext>
            </a:extLst>
          </p:cNvPr>
          <p:cNvPicPr>
            <a:picLocks noChangeAspect="1"/>
          </p:cNvPicPr>
          <p:nvPr/>
        </p:nvPicPr>
        <p:blipFill>
          <a:blip r:embed="rId2"/>
          <a:stretch>
            <a:fillRect/>
          </a:stretch>
        </p:blipFill>
        <p:spPr>
          <a:xfrm>
            <a:off x="1564400" y="1690688"/>
            <a:ext cx="8417800" cy="3229050"/>
          </a:xfrm>
          <a:prstGeom prst="rect">
            <a:avLst/>
          </a:prstGeom>
        </p:spPr>
      </p:pic>
      <p:sp>
        <p:nvSpPr>
          <p:cNvPr id="3" name="Title 2">
            <a:extLst>
              <a:ext uri="{FF2B5EF4-FFF2-40B4-BE49-F238E27FC236}">
                <a16:creationId xmlns:a16="http://schemas.microsoft.com/office/drawing/2014/main" id="{7FA81C9B-9AF4-9774-6329-F25FBE3ED33A}"/>
              </a:ext>
            </a:extLst>
          </p:cNvPr>
          <p:cNvSpPr>
            <a:spLocks noGrp="1"/>
          </p:cNvSpPr>
          <p:nvPr>
            <p:ph type="title"/>
          </p:nvPr>
        </p:nvSpPr>
        <p:spPr/>
        <p:txBody>
          <a:bodyPr/>
          <a:lstStyle/>
          <a:p>
            <a:r>
              <a:rPr lang="en-US" dirty="0"/>
              <a:t>Podcast: </a:t>
            </a:r>
            <a:r>
              <a:rPr lang="en-US" dirty="0" err="1"/>
              <a:t>www.clarionlife.org</a:t>
            </a:r>
            <a:r>
              <a:rPr lang="en-US" dirty="0"/>
              <a:t>/podcast</a:t>
            </a:r>
          </a:p>
        </p:txBody>
      </p:sp>
    </p:spTree>
    <p:extLst>
      <p:ext uri="{BB962C8B-B14F-4D97-AF65-F5344CB8AC3E}">
        <p14:creationId xmlns:p14="http://schemas.microsoft.com/office/powerpoint/2010/main" val="2590988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AF331-6B7B-3D26-9BAA-04CC98BDD2E0}"/>
              </a:ext>
            </a:extLst>
          </p:cNvPr>
          <p:cNvPicPr>
            <a:picLocks noChangeAspect="1"/>
          </p:cNvPicPr>
          <p:nvPr/>
        </p:nvPicPr>
        <p:blipFill>
          <a:blip r:embed="rId2"/>
          <a:stretch>
            <a:fillRect/>
          </a:stretch>
        </p:blipFill>
        <p:spPr>
          <a:xfrm>
            <a:off x="1251380" y="354843"/>
            <a:ext cx="9689240" cy="2717217"/>
          </a:xfrm>
          <a:prstGeom prst="rect">
            <a:avLst/>
          </a:prstGeom>
        </p:spPr>
      </p:pic>
      <p:pic>
        <p:nvPicPr>
          <p:cNvPr id="3" name="Picture 2">
            <a:extLst>
              <a:ext uri="{FF2B5EF4-FFF2-40B4-BE49-F238E27FC236}">
                <a16:creationId xmlns:a16="http://schemas.microsoft.com/office/drawing/2014/main" id="{B114B7FC-3A73-248B-C5BB-089137496A54}"/>
              </a:ext>
            </a:extLst>
          </p:cNvPr>
          <p:cNvPicPr>
            <a:picLocks noChangeAspect="1"/>
          </p:cNvPicPr>
          <p:nvPr/>
        </p:nvPicPr>
        <p:blipFill>
          <a:blip r:embed="rId3"/>
          <a:stretch>
            <a:fillRect/>
          </a:stretch>
        </p:blipFill>
        <p:spPr>
          <a:xfrm>
            <a:off x="1251380" y="3456599"/>
            <a:ext cx="9804828" cy="3046558"/>
          </a:xfrm>
          <a:prstGeom prst="rect">
            <a:avLst/>
          </a:prstGeom>
        </p:spPr>
      </p:pic>
    </p:spTree>
    <p:extLst>
      <p:ext uri="{BB962C8B-B14F-4D97-AF65-F5344CB8AC3E}">
        <p14:creationId xmlns:p14="http://schemas.microsoft.com/office/powerpoint/2010/main" val="2725721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C7EF-B9DA-9AB1-8619-5BB64E2E4824}"/>
              </a:ext>
            </a:extLst>
          </p:cNvPr>
          <p:cNvSpPr>
            <a:spLocks noGrp="1"/>
          </p:cNvSpPr>
          <p:nvPr>
            <p:ph type="title"/>
          </p:nvPr>
        </p:nvSpPr>
        <p:spPr/>
        <p:txBody>
          <a:bodyPr/>
          <a:lstStyle/>
          <a:p>
            <a:r>
              <a:rPr lang="en-US" dirty="0"/>
              <a:t>Putting CPR &amp; CPR+ into Action</a:t>
            </a:r>
          </a:p>
        </p:txBody>
      </p:sp>
      <p:sp>
        <p:nvSpPr>
          <p:cNvPr id="3" name="Content Placeholder 2">
            <a:extLst>
              <a:ext uri="{FF2B5EF4-FFF2-40B4-BE49-F238E27FC236}">
                <a16:creationId xmlns:a16="http://schemas.microsoft.com/office/drawing/2014/main" id="{73EC21CA-A610-B44E-5E5D-ED27B772D7B4}"/>
              </a:ext>
            </a:extLst>
          </p:cNvPr>
          <p:cNvSpPr>
            <a:spLocks noGrp="1"/>
          </p:cNvSpPr>
          <p:nvPr>
            <p:ph idx="1"/>
          </p:nvPr>
        </p:nvSpPr>
        <p:spPr/>
        <p:txBody>
          <a:bodyPr/>
          <a:lstStyle/>
          <a:p>
            <a:r>
              <a:rPr lang="en-US" dirty="0"/>
              <a:t>Just get started…</a:t>
            </a:r>
          </a:p>
          <a:p>
            <a:r>
              <a:rPr lang="en-US" dirty="0"/>
              <a:t>Add some people to your CPR Friends List. Start asking names and start praying by asking or just praying silently.</a:t>
            </a:r>
          </a:p>
          <a:p>
            <a:r>
              <a:rPr lang="en-US" dirty="0"/>
              <a:t>Add some people to your CPR+ Leadership Development List and then start putting some coffee (meeting) times on your calendar.</a:t>
            </a:r>
          </a:p>
          <a:p>
            <a:r>
              <a:rPr lang="en-US" dirty="0"/>
              <a:t>CPR: “How can I pray for you? Family, health, finances, work, school?</a:t>
            </a:r>
          </a:p>
          <a:p>
            <a:r>
              <a:rPr lang="en-US" dirty="0"/>
              <a:t>CPR+: ”Tell me your story and some hopes for moving forward.”</a:t>
            </a:r>
          </a:p>
        </p:txBody>
      </p:sp>
    </p:spTree>
    <p:extLst>
      <p:ext uri="{BB962C8B-B14F-4D97-AF65-F5344CB8AC3E}">
        <p14:creationId xmlns:p14="http://schemas.microsoft.com/office/powerpoint/2010/main" val="3929421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2606-EF7E-37FC-DD3C-9D49A4EF6233}"/>
              </a:ext>
            </a:extLst>
          </p:cNvPr>
          <p:cNvSpPr>
            <a:spLocks noGrp="1"/>
          </p:cNvSpPr>
          <p:nvPr>
            <p:ph type="title"/>
          </p:nvPr>
        </p:nvSpPr>
        <p:spPr/>
        <p:txBody>
          <a:bodyPr/>
          <a:lstStyle/>
          <a:p>
            <a:r>
              <a:rPr lang="en-US" dirty="0"/>
              <a:t>Recommended Resources</a:t>
            </a:r>
          </a:p>
        </p:txBody>
      </p:sp>
      <p:sp>
        <p:nvSpPr>
          <p:cNvPr id="3" name="Content Placeholder 2">
            <a:extLst>
              <a:ext uri="{FF2B5EF4-FFF2-40B4-BE49-F238E27FC236}">
                <a16:creationId xmlns:a16="http://schemas.microsoft.com/office/drawing/2014/main" id="{3C1D6720-CEAC-87DF-A9C9-1777EBEAEE6B}"/>
              </a:ext>
            </a:extLst>
          </p:cNvPr>
          <p:cNvSpPr>
            <a:spLocks noGrp="1"/>
          </p:cNvSpPr>
          <p:nvPr>
            <p:ph idx="1"/>
          </p:nvPr>
        </p:nvSpPr>
        <p:spPr>
          <a:xfrm>
            <a:off x="838200" y="1825625"/>
            <a:ext cx="8101084" cy="4703406"/>
          </a:xfrm>
        </p:spPr>
        <p:txBody>
          <a:bodyPr>
            <a:normAutofit fontScale="92500" lnSpcReduction="10000"/>
          </a:bodyPr>
          <a:lstStyle/>
          <a:p>
            <a:r>
              <a:rPr lang="en-US" i="1" dirty="0"/>
              <a:t>How to Pray: A Simple Guide for Normal People </a:t>
            </a:r>
            <a:r>
              <a:rPr lang="en-US" dirty="0"/>
              <a:t>by Peter Greig</a:t>
            </a:r>
          </a:p>
          <a:p>
            <a:r>
              <a:rPr lang="en-US" i="1" dirty="0"/>
              <a:t>Master Plan for Evangelism </a:t>
            </a:r>
            <a:r>
              <a:rPr lang="en-US" dirty="0"/>
              <a:t>by Robert Coleman</a:t>
            </a:r>
          </a:p>
          <a:p>
            <a:r>
              <a:rPr lang="en-US" i="1" dirty="0"/>
              <a:t>CPR &amp; CPR+: How Caring, Praying, and Reaching Out Can Bless and Develop People </a:t>
            </a:r>
            <a:r>
              <a:rPr lang="en-US" dirty="0"/>
              <a:t>by Rick Mann</a:t>
            </a:r>
          </a:p>
          <a:p>
            <a:r>
              <a:rPr lang="en-US" dirty="0"/>
              <a:t>Multiply Your Leadership Podcast</a:t>
            </a:r>
          </a:p>
          <a:p>
            <a:pPr lvl="1"/>
            <a:r>
              <a:rPr lang="en-US" dirty="0" err="1"/>
              <a:t>www.clarionlife.org</a:t>
            </a:r>
            <a:r>
              <a:rPr lang="en-US" dirty="0"/>
              <a:t>/podcast</a:t>
            </a:r>
          </a:p>
          <a:p>
            <a:r>
              <a:rPr lang="en-US" dirty="0"/>
              <a:t>Contact Rick Mann: </a:t>
            </a:r>
            <a:r>
              <a:rPr lang="en-US" dirty="0">
                <a:hlinkClick r:id="rId2"/>
              </a:rPr>
              <a:t>Rick@CPDistrist.org</a:t>
            </a:r>
            <a:r>
              <a:rPr lang="en-US" dirty="0"/>
              <a:t> / 615-268-0596</a:t>
            </a:r>
          </a:p>
          <a:p>
            <a:pPr lvl="1"/>
            <a:r>
              <a:rPr lang="en-US" dirty="0"/>
              <a:t>If you are interested in moving into part-time or full-time vocational ministry</a:t>
            </a:r>
          </a:p>
          <a:p>
            <a:pPr lvl="1"/>
            <a:r>
              <a:rPr lang="en-US" dirty="0"/>
              <a:t>School of Ministry CPD cohort</a:t>
            </a:r>
          </a:p>
          <a:p>
            <a:endParaRPr lang="en-US" dirty="0"/>
          </a:p>
        </p:txBody>
      </p:sp>
      <p:pic>
        <p:nvPicPr>
          <p:cNvPr id="4" name="Picture 3">
            <a:extLst>
              <a:ext uri="{FF2B5EF4-FFF2-40B4-BE49-F238E27FC236}">
                <a16:creationId xmlns:a16="http://schemas.microsoft.com/office/drawing/2014/main" id="{F4F6E9C7-199C-8462-7C40-4716BDB14083}"/>
              </a:ext>
            </a:extLst>
          </p:cNvPr>
          <p:cNvPicPr>
            <a:picLocks noChangeAspect="1"/>
          </p:cNvPicPr>
          <p:nvPr/>
        </p:nvPicPr>
        <p:blipFill>
          <a:blip r:embed="rId3"/>
          <a:stretch>
            <a:fillRect/>
          </a:stretch>
        </p:blipFill>
        <p:spPr>
          <a:xfrm>
            <a:off x="8939284" y="328969"/>
            <a:ext cx="2815892" cy="2815892"/>
          </a:xfrm>
          <a:prstGeom prst="rect">
            <a:avLst/>
          </a:prstGeom>
        </p:spPr>
      </p:pic>
      <p:sp>
        <p:nvSpPr>
          <p:cNvPr id="5" name="TextBox 4">
            <a:extLst>
              <a:ext uri="{FF2B5EF4-FFF2-40B4-BE49-F238E27FC236}">
                <a16:creationId xmlns:a16="http://schemas.microsoft.com/office/drawing/2014/main" id="{631B89E6-7BAF-6F6F-9F34-A02216A92CAE}"/>
              </a:ext>
            </a:extLst>
          </p:cNvPr>
          <p:cNvSpPr txBox="1"/>
          <p:nvPr/>
        </p:nvSpPr>
        <p:spPr>
          <a:xfrm>
            <a:off x="8720872" y="3279798"/>
            <a:ext cx="3252717" cy="954107"/>
          </a:xfrm>
          <a:prstGeom prst="rect">
            <a:avLst/>
          </a:prstGeom>
          <a:noFill/>
        </p:spPr>
        <p:txBody>
          <a:bodyPr wrap="square" rtlCol="0">
            <a:spAutoFit/>
          </a:bodyPr>
          <a:lstStyle/>
          <a:p>
            <a:pPr algn="ctr"/>
            <a:r>
              <a:rPr lang="en-US" sz="2800" b="1" dirty="0">
                <a:latin typeface="Helvetica" pitchFamily="2" charset="0"/>
              </a:rPr>
              <a:t>QR Code</a:t>
            </a:r>
            <a:br>
              <a:rPr lang="en-US" sz="2800" b="1" dirty="0">
                <a:latin typeface="Helvetica" pitchFamily="2" charset="0"/>
              </a:rPr>
            </a:br>
            <a:r>
              <a:rPr lang="en-US" sz="2800" b="1" dirty="0">
                <a:latin typeface="Helvetica" pitchFamily="2" charset="0"/>
              </a:rPr>
              <a:t>for free PDF Book</a:t>
            </a:r>
          </a:p>
        </p:txBody>
      </p:sp>
    </p:spTree>
    <p:extLst>
      <p:ext uri="{BB962C8B-B14F-4D97-AF65-F5344CB8AC3E}">
        <p14:creationId xmlns:p14="http://schemas.microsoft.com/office/powerpoint/2010/main" val="2902362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8E20-914F-4CED-E236-C88C644AAA5C}"/>
              </a:ext>
            </a:extLst>
          </p:cNvPr>
          <p:cNvSpPr>
            <a:spLocks noGrp="1"/>
          </p:cNvSpPr>
          <p:nvPr>
            <p:ph type="title"/>
          </p:nvPr>
        </p:nvSpPr>
        <p:spPr/>
        <p:txBody>
          <a:bodyPr/>
          <a:lstStyle/>
          <a:p>
            <a:r>
              <a:rPr lang="en-US" dirty="0"/>
              <a:t>Next Steps / Evaluation</a:t>
            </a:r>
          </a:p>
        </p:txBody>
      </p:sp>
      <p:sp>
        <p:nvSpPr>
          <p:cNvPr id="3" name="Content Placeholder 2">
            <a:extLst>
              <a:ext uri="{FF2B5EF4-FFF2-40B4-BE49-F238E27FC236}">
                <a16:creationId xmlns:a16="http://schemas.microsoft.com/office/drawing/2014/main" id="{FEA57ACA-0C77-F562-54E9-0E050418EE4A}"/>
              </a:ext>
            </a:extLst>
          </p:cNvPr>
          <p:cNvSpPr>
            <a:spLocks noGrp="1"/>
          </p:cNvSpPr>
          <p:nvPr>
            <p:ph idx="1"/>
          </p:nvPr>
        </p:nvSpPr>
        <p:spPr/>
        <p:txBody>
          <a:bodyPr/>
          <a:lstStyle/>
          <a:p>
            <a:r>
              <a:rPr lang="en-US" dirty="0"/>
              <a:t>Name: ______________________________</a:t>
            </a:r>
          </a:p>
          <a:p>
            <a:r>
              <a:rPr lang="en-US" dirty="0"/>
              <a:t>Email</a:t>
            </a:r>
            <a:r>
              <a:rPr lang="en-US" dirty="0">
                <a:sym typeface="Wingdings" pitchFamily="2" charset="2"/>
              </a:rPr>
              <a:t>:_______________________________</a:t>
            </a:r>
          </a:p>
          <a:p>
            <a:r>
              <a:rPr lang="en-US" dirty="0">
                <a:sym typeface="Wingdings" pitchFamily="2" charset="2"/>
              </a:rPr>
              <a:t>How confident do you feel moving ahead with CPR with others?</a:t>
            </a:r>
          </a:p>
          <a:p>
            <a:pPr lvl="1"/>
            <a:r>
              <a:rPr lang="en-US" dirty="0">
                <a:sym typeface="Wingdings" pitchFamily="2" charset="2"/>
              </a:rPr>
              <a:t>__________________________________________________________________</a:t>
            </a:r>
          </a:p>
          <a:p>
            <a:r>
              <a:rPr lang="en-US" dirty="0">
                <a:sym typeface="Wingdings" pitchFamily="2" charset="2"/>
              </a:rPr>
              <a:t>How confident do you feel moving ahead with CPR+ with others?</a:t>
            </a:r>
          </a:p>
          <a:p>
            <a:pPr lvl="1"/>
            <a:r>
              <a:rPr lang="en-US" dirty="0">
                <a:sym typeface="Wingdings" pitchFamily="2" charset="2"/>
              </a:rPr>
              <a:t>__________________________________________________________________</a:t>
            </a:r>
          </a:p>
          <a:p>
            <a:r>
              <a:rPr lang="en-US" dirty="0">
                <a:sym typeface="Wingdings" pitchFamily="2" charset="2"/>
              </a:rPr>
              <a:t>What are some next steps for you based on today?</a:t>
            </a:r>
          </a:p>
          <a:p>
            <a:pPr lvl="1"/>
            <a:r>
              <a:rPr lang="en-US" dirty="0">
                <a:sym typeface="Wingdings" pitchFamily="2" charset="2"/>
              </a:rPr>
              <a:t>__________________________________________________________________</a:t>
            </a:r>
          </a:p>
          <a:p>
            <a:pPr lvl="1"/>
            <a:r>
              <a:rPr lang="en-US" dirty="0">
                <a:sym typeface="Wingdings" pitchFamily="2" charset="2"/>
              </a:rPr>
              <a:t>__________________________________________________________________</a:t>
            </a:r>
            <a:endParaRPr lang="en-US" dirty="0"/>
          </a:p>
        </p:txBody>
      </p:sp>
    </p:spTree>
    <p:extLst>
      <p:ext uri="{BB962C8B-B14F-4D97-AF65-F5344CB8AC3E}">
        <p14:creationId xmlns:p14="http://schemas.microsoft.com/office/powerpoint/2010/main" val="2911513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6F32-7E7A-EECE-3F5C-4DC61226FECA}"/>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27E3AEA0-E3ED-2067-F7F0-B92A67D6657D}"/>
              </a:ext>
            </a:extLst>
          </p:cNvPr>
          <p:cNvSpPr>
            <a:spLocks noGrp="1"/>
          </p:cNvSpPr>
          <p:nvPr>
            <p:ph idx="1"/>
          </p:nvPr>
        </p:nvSpPr>
        <p:spPr>
          <a:xfrm>
            <a:off x="838200" y="1825625"/>
            <a:ext cx="11148152" cy="4351338"/>
          </a:xfrm>
        </p:spPr>
        <p:txBody>
          <a:bodyPr>
            <a:normAutofit/>
          </a:bodyPr>
          <a:lstStyle/>
          <a:p>
            <a:r>
              <a:rPr lang="en-US" sz="2200" dirty="0"/>
              <a:t>What was most helpful today?</a:t>
            </a:r>
          </a:p>
          <a:p>
            <a:pPr lvl="1"/>
            <a:r>
              <a:rPr lang="en-US" sz="2200" dirty="0"/>
              <a:t>__________________________________________________________________</a:t>
            </a:r>
          </a:p>
          <a:p>
            <a:pPr lvl="1"/>
            <a:r>
              <a:rPr lang="en-US" sz="2200" dirty="0"/>
              <a:t>__________________________________________________________________</a:t>
            </a:r>
          </a:p>
          <a:p>
            <a:pPr lvl="1"/>
            <a:r>
              <a:rPr lang="en-US" sz="2200" dirty="0"/>
              <a:t>__________________________________________________________________</a:t>
            </a:r>
          </a:p>
          <a:p>
            <a:r>
              <a:rPr lang="en-US" sz="2200" dirty="0"/>
              <a:t>What could we do to improve for next time?</a:t>
            </a:r>
          </a:p>
          <a:p>
            <a:pPr lvl="1"/>
            <a:r>
              <a:rPr lang="en-US" sz="2200" dirty="0"/>
              <a:t>__________________________________________________________________</a:t>
            </a:r>
          </a:p>
          <a:p>
            <a:pPr lvl="1"/>
            <a:r>
              <a:rPr lang="en-US" sz="2200" dirty="0"/>
              <a:t>__________________________________________________________________</a:t>
            </a:r>
          </a:p>
          <a:p>
            <a:r>
              <a:rPr lang="en-US" sz="2200" dirty="0"/>
              <a:t>Are you open to future part-time or full-time vocational ministry?  Yes / No (Circle One)</a:t>
            </a:r>
          </a:p>
          <a:p>
            <a:r>
              <a:rPr lang="en-US" sz="2200" dirty="0"/>
              <a:t>Would you recommend this workshop to a friend? (Circle One)</a:t>
            </a:r>
          </a:p>
          <a:p>
            <a:pPr lvl="1"/>
            <a:r>
              <a:rPr lang="en-US" sz="2200" dirty="0"/>
              <a:t>1 – Not at all / 2 - No / 3 – Maybe / 4 – Yes / 5 - Strongly Yes</a:t>
            </a:r>
          </a:p>
          <a:p>
            <a:pPr lvl="1"/>
            <a:endParaRPr lang="en-US" dirty="0"/>
          </a:p>
        </p:txBody>
      </p:sp>
    </p:spTree>
    <p:extLst>
      <p:ext uri="{BB962C8B-B14F-4D97-AF65-F5344CB8AC3E}">
        <p14:creationId xmlns:p14="http://schemas.microsoft.com/office/powerpoint/2010/main" val="423494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F1BC-A193-F230-6CCA-8949A379152D}"/>
              </a:ext>
            </a:extLst>
          </p:cNvPr>
          <p:cNvSpPr>
            <a:spLocks noGrp="1"/>
          </p:cNvSpPr>
          <p:nvPr>
            <p:ph type="title"/>
          </p:nvPr>
        </p:nvSpPr>
        <p:spPr>
          <a:xfrm>
            <a:off x="838200" y="1570470"/>
            <a:ext cx="10515600" cy="1325563"/>
          </a:xfrm>
        </p:spPr>
        <p:txBody>
          <a:bodyPr>
            <a:noAutofit/>
          </a:bodyPr>
          <a:lstStyle/>
          <a:p>
            <a:pPr marL="0" indent="0" algn="ctr">
              <a:buNone/>
            </a:pPr>
            <a:r>
              <a:rPr lang="en-US" sz="3200" dirty="0"/>
              <a:t>Our Goal: </a:t>
            </a:r>
            <a:r>
              <a:rPr lang="en-US" sz="3200" b="1" dirty="0"/>
              <a:t>Multiplying Your Influence and Impact (24/7)</a:t>
            </a:r>
            <a:br>
              <a:rPr lang="en-US" sz="3600" dirty="0"/>
            </a:br>
            <a:r>
              <a:rPr lang="en-US" sz="2800" dirty="0"/>
              <a:t>at home, at school, at work, at church and in the community</a:t>
            </a:r>
            <a:br>
              <a:rPr lang="en-US" sz="2800" dirty="0"/>
            </a:br>
            <a:br>
              <a:rPr lang="en-US" sz="2800" dirty="0"/>
            </a:br>
            <a:r>
              <a:rPr lang="en-US" sz="2800" b="1" dirty="0"/>
              <a:t>District Vision</a:t>
            </a:r>
            <a:br>
              <a:rPr lang="en-US" sz="2800" b="1" dirty="0"/>
            </a:br>
            <a:r>
              <a:rPr lang="en-US" sz="2800" b="1" i="1" dirty="0"/>
              <a:t>Multiplying Christ-centered, Spirit-filled, healthy, strategic leaders</a:t>
            </a:r>
            <a:br>
              <a:rPr lang="en-US" sz="3600" b="1" i="1" dirty="0"/>
            </a:br>
            <a:br>
              <a:rPr lang="en-US" sz="3600" b="1" i="1" dirty="0"/>
            </a:br>
            <a:endParaRPr lang="en-US" sz="3600" b="1" i="1" dirty="0"/>
          </a:p>
        </p:txBody>
      </p:sp>
      <p:sp>
        <p:nvSpPr>
          <p:cNvPr id="3" name="Content Placeholder 2">
            <a:extLst>
              <a:ext uri="{FF2B5EF4-FFF2-40B4-BE49-F238E27FC236}">
                <a16:creationId xmlns:a16="http://schemas.microsoft.com/office/drawing/2014/main" id="{D6DBEDF6-6FA2-6FE6-7134-6DD3154FC330}"/>
              </a:ext>
            </a:extLst>
          </p:cNvPr>
          <p:cNvSpPr>
            <a:spLocks noGrp="1"/>
          </p:cNvSpPr>
          <p:nvPr>
            <p:ph sz="half" idx="1"/>
          </p:nvPr>
        </p:nvSpPr>
        <p:spPr>
          <a:xfrm>
            <a:off x="838200" y="3297381"/>
            <a:ext cx="5181600" cy="2879582"/>
          </a:xfrm>
        </p:spPr>
        <p:txBody>
          <a:bodyPr>
            <a:normAutofit/>
          </a:bodyPr>
          <a:lstStyle/>
          <a:p>
            <a:pPr marL="457200" lvl="1" indent="0">
              <a:buNone/>
            </a:pPr>
            <a:r>
              <a:rPr lang="en-US" sz="2800" b="1" i="1" dirty="0"/>
              <a:t>Spiritual Leadership:</a:t>
            </a:r>
            <a:br>
              <a:rPr lang="en-US" sz="2800" b="1" i="1" dirty="0"/>
            </a:br>
            <a:r>
              <a:rPr lang="en-US" sz="2800" i="1" dirty="0"/>
              <a:t>Deeper Life</a:t>
            </a:r>
          </a:p>
          <a:p>
            <a:pPr lvl="1"/>
            <a:r>
              <a:rPr lang="en-US" sz="2800" dirty="0"/>
              <a:t>Christ-centered</a:t>
            </a:r>
          </a:p>
          <a:p>
            <a:pPr lvl="1"/>
            <a:r>
              <a:rPr lang="en-US" sz="2800" dirty="0"/>
              <a:t>Spirit-filled</a:t>
            </a:r>
          </a:p>
          <a:p>
            <a:pPr lvl="1"/>
            <a:r>
              <a:rPr lang="en-US" sz="2800" dirty="0"/>
              <a:t>Healthy</a:t>
            </a:r>
          </a:p>
        </p:txBody>
      </p:sp>
      <p:sp>
        <p:nvSpPr>
          <p:cNvPr id="5" name="Content Placeholder 4">
            <a:extLst>
              <a:ext uri="{FF2B5EF4-FFF2-40B4-BE49-F238E27FC236}">
                <a16:creationId xmlns:a16="http://schemas.microsoft.com/office/drawing/2014/main" id="{F131AC02-ADA3-4BAC-1729-2243DA534FCE}"/>
              </a:ext>
            </a:extLst>
          </p:cNvPr>
          <p:cNvSpPr>
            <a:spLocks noGrp="1"/>
          </p:cNvSpPr>
          <p:nvPr>
            <p:ph sz="half" idx="2"/>
          </p:nvPr>
        </p:nvSpPr>
        <p:spPr>
          <a:xfrm>
            <a:off x="6172200" y="3297381"/>
            <a:ext cx="5181600" cy="2879581"/>
          </a:xfrm>
        </p:spPr>
        <p:txBody>
          <a:bodyPr>
            <a:normAutofit/>
          </a:bodyPr>
          <a:lstStyle/>
          <a:p>
            <a:pPr marL="0" indent="0">
              <a:buNone/>
            </a:pPr>
            <a:r>
              <a:rPr lang="en-US" b="1" dirty="0"/>
              <a:t>Strategic Leadership:</a:t>
            </a:r>
            <a:br>
              <a:rPr lang="en-US" b="1" dirty="0"/>
            </a:br>
            <a:r>
              <a:rPr lang="en-US" i="1" dirty="0"/>
              <a:t>Broader Influence and Impact</a:t>
            </a:r>
          </a:p>
          <a:p>
            <a:pPr lvl="1"/>
            <a:r>
              <a:rPr lang="en-US" sz="2800" dirty="0"/>
              <a:t>Strategic</a:t>
            </a:r>
          </a:p>
          <a:p>
            <a:pPr lvl="1"/>
            <a:r>
              <a:rPr lang="en-US" sz="2800" dirty="0"/>
              <a:t>Leaders</a:t>
            </a:r>
          </a:p>
        </p:txBody>
      </p:sp>
      <p:sp>
        <p:nvSpPr>
          <p:cNvPr id="4" name="Slide Number Placeholder 3">
            <a:extLst>
              <a:ext uri="{FF2B5EF4-FFF2-40B4-BE49-F238E27FC236}">
                <a16:creationId xmlns:a16="http://schemas.microsoft.com/office/drawing/2014/main" id="{6913768C-4219-4456-2B62-EE879560037D}"/>
              </a:ext>
            </a:extLst>
          </p:cNvPr>
          <p:cNvSpPr>
            <a:spLocks noGrp="1"/>
          </p:cNvSpPr>
          <p:nvPr>
            <p:ph type="sldNum" sz="quarter" idx="12"/>
          </p:nvPr>
        </p:nvSpPr>
        <p:spPr/>
        <p:txBody>
          <a:bodyPr/>
          <a:lstStyle/>
          <a:p>
            <a:fld id="{04633E49-69A1-F544-88AB-6EA5F11275FD}" type="slidenum">
              <a:rPr lang="en-US" smtClean="0"/>
              <a:t>4</a:t>
            </a:fld>
            <a:endParaRPr lang="en-US" dirty="0"/>
          </a:p>
        </p:txBody>
      </p:sp>
      <p:sp>
        <p:nvSpPr>
          <p:cNvPr id="7" name="TextBox 6">
            <a:extLst>
              <a:ext uri="{FF2B5EF4-FFF2-40B4-BE49-F238E27FC236}">
                <a16:creationId xmlns:a16="http://schemas.microsoft.com/office/drawing/2014/main" id="{04BE0421-9345-2D59-A6C5-B773A1796428}"/>
              </a:ext>
            </a:extLst>
          </p:cNvPr>
          <p:cNvSpPr txBox="1"/>
          <p:nvPr/>
        </p:nvSpPr>
        <p:spPr>
          <a:xfrm>
            <a:off x="0" y="5853796"/>
            <a:ext cx="12192000" cy="369332"/>
          </a:xfrm>
          <a:prstGeom prst="rect">
            <a:avLst/>
          </a:prstGeom>
          <a:noFill/>
        </p:spPr>
        <p:txBody>
          <a:bodyPr wrap="square">
            <a:spAutoFit/>
          </a:bodyPr>
          <a:lstStyle/>
          <a:p>
            <a:pPr algn="ctr"/>
            <a:r>
              <a:rPr lang="en-US" sz="1800" dirty="0">
                <a:effectLst/>
                <a:highlight>
                  <a:srgbClr val="FFFFFF"/>
                </a:highlight>
                <a:latin typeface="Calibri" panose="020F0502020204030204" pitchFamily="34" charset="0"/>
              </a:rPr>
              <a:t>Teach us to number our days, that we may gain a heart of wisdom. </a:t>
            </a:r>
            <a:r>
              <a:rPr lang="en-US" sz="1800" dirty="0" err="1">
                <a:effectLst/>
                <a:highlight>
                  <a:srgbClr val="FFFFFF"/>
                </a:highlight>
                <a:latin typeface="Calibri" panose="020F0502020204030204" pitchFamily="34" charset="0"/>
              </a:rPr>
              <a:t>Psa</a:t>
            </a:r>
            <a:r>
              <a:rPr lang="en-US" sz="1800" dirty="0">
                <a:effectLst/>
                <a:highlight>
                  <a:srgbClr val="FFFFFF"/>
                </a:highlight>
                <a:latin typeface="Calibri" panose="020F0502020204030204" pitchFamily="34" charset="0"/>
              </a:rPr>
              <a:t> 90:12 </a:t>
            </a:r>
            <a:r>
              <a:rPr lang="en-US" sz="800" dirty="0">
                <a:solidFill>
                  <a:srgbClr val="878787"/>
                </a:solidFill>
                <a:effectLst/>
                <a:highlight>
                  <a:srgbClr val="FFFFFF"/>
                </a:highlight>
                <a:latin typeface="Calibri" panose="020F0502020204030204" pitchFamily="34" charset="0"/>
              </a:rPr>
              <a:t>1 </a:t>
            </a:r>
            <a:endParaRPr lang="en-US" dirty="0">
              <a:effectLst/>
              <a:highlight>
                <a:srgbClr val="FFFFFF"/>
              </a:highlight>
            </a:endParaRPr>
          </a:p>
        </p:txBody>
      </p:sp>
    </p:spTree>
    <p:extLst>
      <p:ext uri="{BB962C8B-B14F-4D97-AF65-F5344CB8AC3E}">
        <p14:creationId xmlns:p14="http://schemas.microsoft.com/office/powerpoint/2010/main" val="264524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F9CD-AC02-392F-2F07-AF6FAFE98066}"/>
              </a:ext>
            </a:extLst>
          </p:cNvPr>
          <p:cNvSpPr>
            <a:spLocks noGrp="1"/>
          </p:cNvSpPr>
          <p:nvPr>
            <p:ph type="title"/>
          </p:nvPr>
        </p:nvSpPr>
        <p:spPr/>
        <p:txBody>
          <a:bodyPr/>
          <a:lstStyle/>
          <a:p>
            <a:r>
              <a:rPr lang="en-US" dirty="0"/>
              <a:t>Christ-centered Life and Leadership:</a:t>
            </a:r>
            <a:br>
              <a:rPr lang="en-US" dirty="0"/>
            </a:br>
            <a:r>
              <a:rPr lang="en-US" dirty="0"/>
              <a:t>The Lord’s Prayer</a:t>
            </a:r>
          </a:p>
        </p:txBody>
      </p:sp>
      <p:sp>
        <p:nvSpPr>
          <p:cNvPr id="3" name="Content Placeholder 2">
            <a:extLst>
              <a:ext uri="{FF2B5EF4-FFF2-40B4-BE49-F238E27FC236}">
                <a16:creationId xmlns:a16="http://schemas.microsoft.com/office/drawing/2014/main" id="{416FA957-EFEC-0BE7-973D-A43AE8DB8E46}"/>
              </a:ext>
            </a:extLst>
          </p:cNvPr>
          <p:cNvSpPr>
            <a:spLocks noGrp="1"/>
          </p:cNvSpPr>
          <p:nvPr>
            <p:ph sz="half" idx="1"/>
          </p:nvPr>
        </p:nvSpPr>
        <p:spPr/>
        <p:txBody>
          <a:bodyPr>
            <a:normAutofit/>
          </a:bodyPr>
          <a:lstStyle/>
          <a:p>
            <a:pPr marL="0" indent="0">
              <a:buNone/>
            </a:pPr>
            <a:r>
              <a:rPr lang="en-US" b="0" dirty="0">
                <a:effectLst/>
                <a:latin typeface="OpenSans"/>
              </a:rPr>
              <a:t>Our Father, who art in heaven, hallowed be thy name;</a:t>
            </a:r>
            <a:br>
              <a:rPr lang="en-US" b="0" dirty="0">
                <a:effectLst/>
                <a:latin typeface="OpenSans"/>
              </a:rPr>
            </a:br>
            <a:r>
              <a:rPr lang="en-US" b="0" dirty="0">
                <a:effectLst/>
                <a:latin typeface="OpenSans"/>
              </a:rPr>
              <a:t>thy kingdom come;</a:t>
            </a:r>
            <a:br>
              <a:rPr lang="en-US" b="0" dirty="0">
                <a:effectLst/>
                <a:latin typeface="OpenSans"/>
              </a:rPr>
            </a:br>
            <a:r>
              <a:rPr lang="en-US" b="0" dirty="0">
                <a:effectLst/>
                <a:latin typeface="OpenSans"/>
              </a:rPr>
              <a:t>thy will be done; </a:t>
            </a:r>
            <a:br>
              <a:rPr lang="en-US" b="0" dirty="0">
                <a:effectLst/>
                <a:latin typeface="OpenSans"/>
              </a:rPr>
            </a:br>
            <a:r>
              <a:rPr lang="en-US" b="0" dirty="0">
                <a:effectLst/>
                <a:latin typeface="OpenSans"/>
              </a:rPr>
              <a:t>on earth as it is in heaven.</a:t>
            </a:r>
            <a:br>
              <a:rPr lang="en-US" b="0" dirty="0">
                <a:effectLst/>
                <a:latin typeface="OpenSans"/>
              </a:rPr>
            </a:br>
            <a:endParaRPr lang="en-US" sz="4000" dirty="0"/>
          </a:p>
        </p:txBody>
      </p:sp>
      <p:sp>
        <p:nvSpPr>
          <p:cNvPr id="5" name="Content Placeholder 4">
            <a:extLst>
              <a:ext uri="{FF2B5EF4-FFF2-40B4-BE49-F238E27FC236}">
                <a16:creationId xmlns:a16="http://schemas.microsoft.com/office/drawing/2014/main" id="{D106A0D2-F86A-38E4-1E85-DE65B53B5A9D}"/>
              </a:ext>
            </a:extLst>
          </p:cNvPr>
          <p:cNvSpPr>
            <a:spLocks noGrp="1"/>
          </p:cNvSpPr>
          <p:nvPr>
            <p:ph sz="half" idx="2"/>
          </p:nvPr>
        </p:nvSpPr>
        <p:spPr/>
        <p:txBody>
          <a:bodyPr/>
          <a:lstStyle/>
          <a:p>
            <a:pPr marL="0" indent="0">
              <a:buNone/>
            </a:pPr>
            <a:r>
              <a:rPr lang="en-US" sz="2800" b="0" dirty="0">
                <a:effectLst/>
                <a:latin typeface="OpenSans"/>
              </a:rPr>
              <a:t>Give us this day our daily bread.</a:t>
            </a:r>
            <a:br>
              <a:rPr lang="en-US" sz="2800" b="0" dirty="0">
                <a:effectLst/>
                <a:latin typeface="OpenSans"/>
              </a:rPr>
            </a:br>
            <a:r>
              <a:rPr lang="en-US" sz="2800" b="0" dirty="0">
                <a:effectLst/>
                <a:latin typeface="OpenSans"/>
              </a:rPr>
              <a:t>And forgive us our trespasses,</a:t>
            </a:r>
            <a:br>
              <a:rPr lang="en-US" sz="2800" b="0" dirty="0">
                <a:effectLst/>
                <a:latin typeface="OpenSans"/>
              </a:rPr>
            </a:br>
            <a:r>
              <a:rPr lang="en-US" sz="2800" b="0" dirty="0">
                <a:effectLst/>
                <a:latin typeface="OpenSans"/>
              </a:rPr>
              <a:t>as we forgive those who trespass against us. </a:t>
            </a:r>
            <a:br>
              <a:rPr lang="en-US" sz="2800" b="0" dirty="0">
                <a:effectLst/>
                <a:latin typeface="OpenSans"/>
              </a:rPr>
            </a:br>
            <a:r>
              <a:rPr lang="en-US" sz="2800" b="0" dirty="0">
                <a:effectLst/>
                <a:latin typeface="OpenSans"/>
              </a:rPr>
              <a:t>And lead us not into temptation;</a:t>
            </a:r>
            <a:br>
              <a:rPr lang="en-US" sz="2800" b="0" dirty="0">
                <a:effectLst/>
                <a:latin typeface="OpenSans"/>
              </a:rPr>
            </a:br>
            <a:r>
              <a:rPr lang="en-US" sz="2800" b="0" dirty="0">
                <a:effectLst/>
                <a:latin typeface="OpenSans"/>
              </a:rPr>
              <a:t>but deliver us from evil.</a:t>
            </a:r>
            <a:br>
              <a:rPr lang="en-US" sz="2800" b="0" dirty="0">
                <a:effectLst/>
                <a:latin typeface="OpenSans"/>
              </a:rPr>
            </a:br>
            <a:br>
              <a:rPr lang="en-US" sz="2800" b="0" dirty="0">
                <a:effectLst/>
                <a:latin typeface="OpenSans"/>
              </a:rPr>
            </a:br>
            <a:r>
              <a:rPr lang="en-US" sz="2800" b="0" dirty="0">
                <a:effectLst/>
                <a:latin typeface="OpenSans"/>
              </a:rPr>
              <a:t>For thine is the kingdom,</a:t>
            </a:r>
            <a:br>
              <a:rPr lang="en-US" sz="2800" b="0" dirty="0">
                <a:effectLst/>
                <a:latin typeface="OpenSans"/>
              </a:rPr>
            </a:br>
            <a:r>
              <a:rPr lang="en-US" sz="2800" b="0" dirty="0">
                <a:effectLst/>
                <a:latin typeface="OpenSans"/>
              </a:rPr>
              <a:t>the power and the glory,</a:t>
            </a:r>
            <a:br>
              <a:rPr lang="en-US" sz="2800" b="0" dirty="0">
                <a:effectLst/>
                <a:latin typeface="OpenSans"/>
              </a:rPr>
            </a:br>
            <a:r>
              <a:rPr lang="en-US" sz="2800" b="0" dirty="0">
                <a:effectLst/>
                <a:latin typeface="OpenSans"/>
              </a:rPr>
              <a:t>for ever and ever.</a:t>
            </a:r>
            <a:br>
              <a:rPr lang="en-US" sz="2800" b="0" dirty="0">
                <a:effectLst/>
                <a:latin typeface="OpenSans"/>
              </a:rPr>
            </a:br>
            <a:r>
              <a:rPr lang="en-US" sz="2800" b="0" dirty="0">
                <a:effectLst/>
                <a:latin typeface="OpenSans"/>
              </a:rPr>
              <a:t>Amen. </a:t>
            </a:r>
            <a:endParaRPr lang="en-US" dirty="0"/>
          </a:p>
          <a:p>
            <a:endParaRPr lang="en-US" dirty="0"/>
          </a:p>
        </p:txBody>
      </p:sp>
      <p:sp>
        <p:nvSpPr>
          <p:cNvPr id="4" name="Slide Number Placeholder 3">
            <a:extLst>
              <a:ext uri="{FF2B5EF4-FFF2-40B4-BE49-F238E27FC236}">
                <a16:creationId xmlns:a16="http://schemas.microsoft.com/office/drawing/2014/main" id="{06E33BDF-16D8-C994-94CD-AF8709C84C5E}"/>
              </a:ext>
            </a:extLst>
          </p:cNvPr>
          <p:cNvSpPr>
            <a:spLocks noGrp="1"/>
          </p:cNvSpPr>
          <p:nvPr>
            <p:ph type="sldNum" sz="quarter" idx="12"/>
          </p:nvPr>
        </p:nvSpPr>
        <p:spPr/>
        <p:txBody>
          <a:bodyPr/>
          <a:lstStyle/>
          <a:p>
            <a:fld id="{04633E49-69A1-F544-88AB-6EA5F11275FD}" type="slidenum">
              <a:rPr lang="en-US" smtClean="0"/>
              <a:t>5</a:t>
            </a:fld>
            <a:endParaRPr lang="en-US" dirty="0"/>
          </a:p>
        </p:txBody>
      </p:sp>
    </p:spTree>
    <p:extLst>
      <p:ext uri="{BB962C8B-B14F-4D97-AF65-F5344CB8AC3E}">
        <p14:creationId xmlns:p14="http://schemas.microsoft.com/office/powerpoint/2010/main" val="246173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3FB7-73B1-76FB-88D9-87105D6F4E0D}"/>
              </a:ext>
            </a:extLst>
          </p:cNvPr>
          <p:cNvSpPr>
            <a:spLocks noGrp="1"/>
          </p:cNvSpPr>
          <p:nvPr>
            <p:ph type="title"/>
          </p:nvPr>
        </p:nvSpPr>
        <p:spPr/>
        <p:txBody>
          <a:bodyPr/>
          <a:lstStyle/>
          <a:p>
            <a:r>
              <a:rPr lang="en-US" dirty="0"/>
              <a:t>It Starts with Who We Are</a:t>
            </a:r>
          </a:p>
        </p:txBody>
      </p:sp>
      <p:sp>
        <p:nvSpPr>
          <p:cNvPr id="4" name="Content Placeholder 3">
            <a:extLst>
              <a:ext uri="{FF2B5EF4-FFF2-40B4-BE49-F238E27FC236}">
                <a16:creationId xmlns:a16="http://schemas.microsoft.com/office/drawing/2014/main" id="{6E66457A-9549-7A26-EF62-CA7FF0F87105}"/>
              </a:ext>
            </a:extLst>
          </p:cNvPr>
          <p:cNvSpPr>
            <a:spLocks noGrp="1"/>
          </p:cNvSpPr>
          <p:nvPr>
            <p:ph sz="half" idx="2"/>
          </p:nvPr>
        </p:nvSpPr>
        <p:spPr>
          <a:xfrm>
            <a:off x="839788" y="1581828"/>
            <a:ext cx="6544860" cy="4498975"/>
          </a:xfrm>
        </p:spPr>
        <p:txBody>
          <a:bodyPr>
            <a:normAutofit/>
          </a:bodyPr>
          <a:lstStyle/>
          <a:p>
            <a:pPr marL="0" indent="0">
              <a:buNone/>
            </a:pPr>
            <a:r>
              <a:rPr lang="en-US" b="0" dirty="0">
                <a:effectLst/>
                <a:latin typeface="OpenSans"/>
              </a:rPr>
              <a:t>Our Father, who art in heaven, (KI)</a:t>
            </a:r>
          </a:p>
          <a:p>
            <a:pPr marL="0" indent="0">
              <a:buNone/>
            </a:pPr>
            <a:r>
              <a:rPr lang="en-US" b="0" dirty="0">
                <a:effectLst/>
                <a:latin typeface="OpenSans"/>
              </a:rPr>
              <a:t>hallowed be thy name; (KW)</a:t>
            </a:r>
          </a:p>
          <a:p>
            <a:pPr marL="0" indent="0">
              <a:buNone/>
            </a:pPr>
            <a:r>
              <a:rPr lang="en-US" b="0" dirty="0">
                <a:effectLst/>
                <a:latin typeface="OpenSans"/>
              </a:rPr>
              <a:t>thy kingdom come; (KP)</a:t>
            </a:r>
          </a:p>
          <a:p>
            <a:pPr marL="0" indent="0">
              <a:buNone/>
            </a:pPr>
            <a:r>
              <a:rPr lang="en-US" b="0" dirty="0">
                <a:effectLst/>
                <a:latin typeface="OpenSans"/>
              </a:rPr>
              <a:t>thy will be done; (KA)</a:t>
            </a:r>
            <a:br>
              <a:rPr lang="en-US" b="0" dirty="0">
                <a:effectLst/>
                <a:latin typeface="OpenSans"/>
              </a:rPr>
            </a:br>
            <a:r>
              <a:rPr lang="en-US" b="0" dirty="0">
                <a:effectLst/>
                <a:latin typeface="OpenSans"/>
              </a:rPr>
              <a:t>on earth as it is in heaven.</a:t>
            </a:r>
          </a:p>
          <a:p>
            <a:pPr marL="0" indent="0">
              <a:buNone/>
            </a:pPr>
            <a:r>
              <a:rPr lang="en-US" sz="2800" b="0" dirty="0">
                <a:effectLst/>
                <a:latin typeface="OpenSans"/>
              </a:rPr>
              <a:t>Give us this day our daily bread. (KP)</a:t>
            </a:r>
            <a:br>
              <a:rPr lang="en-US" sz="2800" b="0" dirty="0">
                <a:effectLst/>
                <a:latin typeface="OpenSans"/>
              </a:rPr>
            </a:br>
            <a:r>
              <a:rPr lang="en-US" sz="2800" b="0" dirty="0">
                <a:effectLst/>
                <a:latin typeface="OpenSans"/>
              </a:rPr>
              <a:t>And forgive us our trespasses,</a:t>
            </a:r>
            <a:br>
              <a:rPr lang="en-US" sz="2800" b="0" dirty="0">
                <a:effectLst/>
                <a:latin typeface="OpenSans"/>
              </a:rPr>
            </a:br>
            <a:r>
              <a:rPr lang="en-US" sz="2800" b="0" dirty="0">
                <a:effectLst/>
                <a:latin typeface="OpenSans"/>
              </a:rPr>
              <a:t>as we forgive those who trespass against us. </a:t>
            </a:r>
            <a:br>
              <a:rPr lang="en-US" sz="2800" b="0" dirty="0">
                <a:effectLst/>
                <a:latin typeface="OpenSans"/>
              </a:rPr>
            </a:br>
            <a:r>
              <a:rPr lang="en-US" sz="2800" b="0" dirty="0">
                <a:effectLst/>
                <a:latin typeface="OpenSans"/>
              </a:rPr>
              <a:t>And lead us not into temptation;</a:t>
            </a:r>
            <a:br>
              <a:rPr lang="en-US" sz="2800" b="0" dirty="0">
                <a:effectLst/>
                <a:latin typeface="OpenSans"/>
              </a:rPr>
            </a:br>
            <a:r>
              <a:rPr lang="en-US" sz="2800" b="0" dirty="0">
                <a:effectLst/>
                <a:latin typeface="OpenSans"/>
              </a:rPr>
              <a:t>but deliver us from evil.</a:t>
            </a:r>
            <a:endParaRPr lang="en-US" sz="4000" dirty="0"/>
          </a:p>
        </p:txBody>
      </p:sp>
      <p:sp>
        <p:nvSpPr>
          <p:cNvPr id="5" name="Text Placeholder 4">
            <a:extLst>
              <a:ext uri="{FF2B5EF4-FFF2-40B4-BE49-F238E27FC236}">
                <a16:creationId xmlns:a16="http://schemas.microsoft.com/office/drawing/2014/main" id="{B8296A57-8040-E230-E60D-E82C70486C26}"/>
              </a:ext>
            </a:extLst>
          </p:cNvPr>
          <p:cNvSpPr>
            <a:spLocks noGrp="1"/>
          </p:cNvSpPr>
          <p:nvPr>
            <p:ph type="body" sz="quarter" idx="3"/>
          </p:nvPr>
        </p:nvSpPr>
        <p:spPr>
          <a:xfrm>
            <a:off x="7384648" y="1241323"/>
            <a:ext cx="4213184" cy="1154635"/>
          </a:xfrm>
        </p:spPr>
        <p:txBody>
          <a:bodyPr>
            <a:normAutofit/>
          </a:bodyPr>
          <a:lstStyle/>
          <a:p>
            <a:r>
              <a:rPr lang="en-US" sz="3200" dirty="0"/>
              <a:t>Christ-centered Life and Leadership</a:t>
            </a:r>
          </a:p>
        </p:txBody>
      </p:sp>
      <p:sp>
        <p:nvSpPr>
          <p:cNvPr id="6" name="Content Placeholder 5">
            <a:extLst>
              <a:ext uri="{FF2B5EF4-FFF2-40B4-BE49-F238E27FC236}">
                <a16:creationId xmlns:a16="http://schemas.microsoft.com/office/drawing/2014/main" id="{75A57843-6DDA-7F80-A202-9E329EC82B9C}"/>
              </a:ext>
            </a:extLst>
          </p:cNvPr>
          <p:cNvSpPr>
            <a:spLocks noGrp="1"/>
          </p:cNvSpPr>
          <p:nvPr>
            <p:ph sz="quarter" idx="4"/>
          </p:nvPr>
        </p:nvSpPr>
        <p:spPr>
          <a:xfrm>
            <a:off x="7535118" y="2505075"/>
            <a:ext cx="4178461" cy="3684588"/>
          </a:xfrm>
        </p:spPr>
        <p:txBody>
          <a:bodyPr>
            <a:normAutofit/>
          </a:bodyPr>
          <a:lstStyle/>
          <a:p>
            <a:r>
              <a:rPr lang="en-US" sz="3200" dirty="0"/>
              <a:t>Kingdom Identity</a:t>
            </a:r>
          </a:p>
          <a:p>
            <a:r>
              <a:rPr lang="en-US" sz="3200" dirty="0"/>
              <a:t>Kingdom Worship</a:t>
            </a:r>
          </a:p>
          <a:p>
            <a:r>
              <a:rPr lang="en-US" sz="3200" dirty="0"/>
              <a:t>Kingdom Presence</a:t>
            </a:r>
          </a:p>
          <a:p>
            <a:r>
              <a:rPr lang="en-US" sz="3200" dirty="0"/>
              <a:t>Kingdom Authority/Power</a:t>
            </a:r>
          </a:p>
          <a:p>
            <a:r>
              <a:rPr lang="en-US" sz="3200" dirty="0"/>
              <a:t>Kingdom Practice</a:t>
            </a:r>
          </a:p>
        </p:txBody>
      </p:sp>
      <p:sp>
        <p:nvSpPr>
          <p:cNvPr id="3" name="Title 1">
            <a:extLst>
              <a:ext uri="{FF2B5EF4-FFF2-40B4-BE49-F238E27FC236}">
                <a16:creationId xmlns:a16="http://schemas.microsoft.com/office/drawing/2014/main" id="{A2E0A975-9C24-808F-8A63-363FC7C131ED}"/>
              </a:ext>
            </a:extLst>
          </p:cNvPr>
          <p:cNvSpPr txBox="1">
            <a:spLocks/>
          </p:cNvSpPr>
          <p:nvPr/>
        </p:nvSpPr>
        <p:spPr>
          <a:xfrm>
            <a:off x="707571" y="6026630"/>
            <a:ext cx="10515600" cy="6828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t>Christ-centered, Spirit-filled, healthy, strategic leaders</a:t>
            </a:r>
            <a:endParaRPr lang="en-US" sz="3600" b="1" i="1" dirty="0"/>
          </a:p>
        </p:txBody>
      </p:sp>
    </p:spTree>
    <p:extLst>
      <p:ext uri="{BB962C8B-B14F-4D97-AF65-F5344CB8AC3E}">
        <p14:creationId xmlns:p14="http://schemas.microsoft.com/office/powerpoint/2010/main" val="159537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27F5-F093-0FEC-BA3E-870D3BC4D6DA}"/>
              </a:ext>
            </a:extLst>
          </p:cNvPr>
          <p:cNvSpPr>
            <a:spLocks noGrp="1"/>
          </p:cNvSpPr>
          <p:nvPr>
            <p:ph type="title"/>
          </p:nvPr>
        </p:nvSpPr>
        <p:spPr/>
        <p:txBody>
          <a:bodyPr/>
          <a:lstStyle/>
          <a:p>
            <a:r>
              <a:rPr lang="en-US" dirty="0"/>
              <a:t>Addressing 3 Significant Church Issues</a:t>
            </a:r>
          </a:p>
        </p:txBody>
      </p:sp>
      <p:sp>
        <p:nvSpPr>
          <p:cNvPr id="3" name="Content Placeholder 2">
            <a:extLst>
              <a:ext uri="{FF2B5EF4-FFF2-40B4-BE49-F238E27FC236}">
                <a16:creationId xmlns:a16="http://schemas.microsoft.com/office/drawing/2014/main" id="{FD7C93F1-FE10-5EAD-D0EC-0C722CF5CB7E}"/>
              </a:ext>
            </a:extLst>
          </p:cNvPr>
          <p:cNvSpPr>
            <a:spLocks noGrp="1"/>
          </p:cNvSpPr>
          <p:nvPr>
            <p:ph idx="1"/>
          </p:nvPr>
        </p:nvSpPr>
        <p:spPr>
          <a:xfrm>
            <a:off x="838200" y="1825624"/>
            <a:ext cx="10861964" cy="4918075"/>
          </a:xfrm>
        </p:spPr>
        <p:txBody>
          <a:bodyPr>
            <a:normAutofit/>
          </a:bodyPr>
          <a:lstStyle/>
          <a:p>
            <a:pPr marL="514350" indent="-514350">
              <a:buFont typeface="+mj-lt"/>
              <a:buAutoNum type="arabicPeriod"/>
            </a:pPr>
            <a:r>
              <a:rPr lang="en-US" dirty="0"/>
              <a:t>How do we </a:t>
            </a:r>
            <a:r>
              <a:rPr lang="en-US" b="1" dirty="0"/>
              <a:t>reach</a:t>
            </a:r>
            <a:r>
              <a:rPr lang="en-US" dirty="0"/>
              <a:t> our community? </a:t>
            </a:r>
            <a:r>
              <a:rPr lang="en-US" b="1" dirty="0"/>
              <a:t>Outreach</a:t>
            </a:r>
          </a:p>
          <a:p>
            <a:pPr marL="514350" indent="-514350">
              <a:buFont typeface="+mj-lt"/>
              <a:buAutoNum type="arabicPeriod"/>
            </a:pPr>
            <a:r>
              <a:rPr lang="en-US" dirty="0"/>
              <a:t>How do we </a:t>
            </a:r>
            <a:r>
              <a:rPr lang="en-US" b="1" dirty="0"/>
              <a:t>care</a:t>
            </a:r>
            <a:r>
              <a:rPr lang="en-US" dirty="0"/>
              <a:t> for our congregation? </a:t>
            </a:r>
            <a:r>
              <a:rPr lang="en-US" b="1" dirty="0"/>
              <a:t>Pastoral</a:t>
            </a:r>
            <a:r>
              <a:rPr lang="en-US" dirty="0"/>
              <a:t> </a:t>
            </a:r>
            <a:r>
              <a:rPr lang="en-US" b="1" dirty="0"/>
              <a:t>care</a:t>
            </a:r>
          </a:p>
          <a:p>
            <a:pPr marL="514350" indent="-514350">
              <a:buFont typeface="+mj-lt"/>
              <a:buAutoNum type="arabicPeriod"/>
            </a:pPr>
            <a:r>
              <a:rPr lang="en-US" dirty="0"/>
              <a:t>How do we </a:t>
            </a:r>
            <a:r>
              <a:rPr lang="en-US" b="1" dirty="0"/>
              <a:t>develop</a:t>
            </a:r>
            <a:r>
              <a:rPr lang="en-US" dirty="0"/>
              <a:t> leaders? </a:t>
            </a:r>
            <a:r>
              <a:rPr lang="en-US" b="1" dirty="0"/>
              <a:t>Advancing the Great Commission </a:t>
            </a:r>
            <a:r>
              <a:rPr lang="en-US" dirty="0"/>
              <a:t>in the local church, district, US, and beyond.</a:t>
            </a:r>
          </a:p>
          <a:p>
            <a:pPr marL="514350" indent="-514350">
              <a:buFont typeface="+mj-lt"/>
              <a:buAutoNum type="arabicPeriod"/>
            </a:pPr>
            <a:endParaRPr lang="en-US" dirty="0"/>
          </a:p>
          <a:p>
            <a:pPr marL="0" indent="0">
              <a:buNone/>
            </a:pPr>
            <a:r>
              <a:rPr lang="en-US" dirty="0"/>
              <a:t>Our CPD Kingdom Vision: </a:t>
            </a:r>
          </a:p>
          <a:p>
            <a:pPr lvl="1"/>
            <a:r>
              <a:rPr lang="en-US" dirty="0"/>
              <a:t>Helping each church to become a “Net Exporter” of workers/leaders for the harvest. Raise up 10, hire 2, and export the rest of the leaders.</a:t>
            </a:r>
          </a:p>
          <a:p>
            <a:pPr lvl="1"/>
            <a:r>
              <a:rPr lang="en-US" dirty="0"/>
              <a:t>Leaders for the harvest include lay leaders as well as accredited: 1) bi-vocational, 2) part-time, 3) full-time pastors and church planters in both the US and overseas</a:t>
            </a:r>
          </a:p>
        </p:txBody>
      </p:sp>
    </p:spTree>
    <p:extLst>
      <p:ext uri="{BB962C8B-B14F-4D97-AF65-F5344CB8AC3E}">
        <p14:creationId xmlns:p14="http://schemas.microsoft.com/office/powerpoint/2010/main" val="310426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3086-B917-297E-5763-5429F90BEFC5}"/>
              </a:ext>
            </a:extLst>
          </p:cNvPr>
          <p:cNvSpPr>
            <a:spLocks noGrp="1"/>
          </p:cNvSpPr>
          <p:nvPr>
            <p:ph type="title"/>
          </p:nvPr>
        </p:nvSpPr>
        <p:spPr/>
        <p:txBody>
          <a:bodyPr/>
          <a:lstStyle/>
          <a:p>
            <a:r>
              <a:rPr lang="en-US" dirty="0"/>
              <a:t>CPR/CPR+</a:t>
            </a:r>
          </a:p>
        </p:txBody>
      </p:sp>
      <p:sp>
        <p:nvSpPr>
          <p:cNvPr id="3" name="Text Placeholder 2">
            <a:extLst>
              <a:ext uri="{FF2B5EF4-FFF2-40B4-BE49-F238E27FC236}">
                <a16:creationId xmlns:a16="http://schemas.microsoft.com/office/drawing/2014/main" id="{8D3B883C-20B6-51EA-28E8-B2FA1BED25C6}"/>
              </a:ext>
            </a:extLst>
          </p:cNvPr>
          <p:cNvSpPr>
            <a:spLocks noGrp="1"/>
          </p:cNvSpPr>
          <p:nvPr>
            <p:ph type="body" idx="1"/>
          </p:nvPr>
        </p:nvSpPr>
        <p:spPr/>
        <p:txBody>
          <a:bodyPr>
            <a:normAutofit/>
          </a:bodyPr>
          <a:lstStyle/>
          <a:p>
            <a:r>
              <a:rPr lang="en-US" dirty="0"/>
              <a:t>CPR  Church / Community</a:t>
            </a:r>
          </a:p>
        </p:txBody>
      </p:sp>
      <p:sp>
        <p:nvSpPr>
          <p:cNvPr id="4" name="Content Placeholder 3">
            <a:extLst>
              <a:ext uri="{FF2B5EF4-FFF2-40B4-BE49-F238E27FC236}">
                <a16:creationId xmlns:a16="http://schemas.microsoft.com/office/drawing/2014/main" id="{B091F255-F2FA-630C-043D-27EF5D60566B}"/>
              </a:ext>
            </a:extLst>
          </p:cNvPr>
          <p:cNvSpPr>
            <a:spLocks noGrp="1"/>
          </p:cNvSpPr>
          <p:nvPr>
            <p:ph sz="half" idx="2"/>
          </p:nvPr>
        </p:nvSpPr>
        <p:spPr/>
        <p:txBody>
          <a:bodyPr>
            <a:normAutofit lnSpcReduction="10000"/>
          </a:bodyPr>
          <a:lstStyle/>
          <a:p>
            <a:r>
              <a:rPr lang="en-US" dirty="0"/>
              <a:t>Caring</a:t>
            </a:r>
          </a:p>
          <a:p>
            <a:pPr lvl="1"/>
            <a:r>
              <a:rPr lang="en-US" dirty="0"/>
              <a:t>Knowing their “name”</a:t>
            </a:r>
          </a:p>
          <a:p>
            <a:r>
              <a:rPr lang="en-US" dirty="0"/>
              <a:t>Praying</a:t>
            </a:r>
          </a:p>
          <a:p>
            <a:pPr lvl="1"/>
            <a:r>
              <a:rPr lang="en-US" dirty="0"/>
              <a:t>Scriptural prayers</a:t>
            </a:r>
          </a:p>
          <a:p>
            <a:pPr lvl="1"/>
            <a:r>
              <a:rPr lang="en-US" dirty="0"/>
              <a:t>Asking them for requests</a:t>
            </a:r>
          </a:p>
          <a:p>
            <a:r>
              <a:rPr lang="en-US" dirty="0"/>
              <a:t>Reaching Out</a:t>
            </a:r>
          </a:p>
          <a:p>
            <a:pPr lvl="1"/>
            <a:r>
              <a:rPr lang="en-US" dirty="0"/>
              <a:t>Text, email, coffee</a:t>
            </a:r>
          </a:p>
        </p:txBody>
      </p:sp>
      <p:sp>
        <p:nvSpPr>
          <p:cNvPr id="5" name="Text Placeholder 4">
            <a:extLst>
              <a:ext uri="{FF2B5EF4-FFF2-40B4-BE49-F238E27FC236}">
                <a16:creationId xmlns:a16="http://schemas.microsoft.com/office/drawing/2014/main" id="{67B79DAC-F7A7-5C07-573C-AF1786BB2CDF}"/>
              </a:ext>
            </a:extLst>
          </p:cNvPr>
          <p:cNvSpPr>
            <a:spLocks noGrp="1"/>
          </p:cNvSpPr>
          <p:nvPr>
            <p:ph type="body" sz="quarter" idx="3"/>
          </p:nvPr>
        </p:nvSpPr>
        <p:spPr/>
        <p:txBody>
          <a:bodyPr>
            <a:normAutofit/>
          </a:bodyPr>
          <a:lstStyle/>
          <a:p>
            <a:r>
              <a:rPr lang="en-US" dirty="0"/>
              <a:t>CPR+ Leadership Development</a:t>
            </a:r>
          </a:p>
        </p:txBody>
      </p:sp>
      <p:sp>
        <p:nvSpPr>
          <p:cNvPr id="6" name="Content Placeholder 5">
            <a:extLst>
              <a:ext uri="{FF2B5EF4-FFF2-40B4-BE49-F238E27FC236}">
                <a16:creationId xmlns:a16="http://schemas.microsoft.com/office/drawing/2014/main" id="{BE050763-CB00-BBAA-B4FB-B057FB73EB11}"/>
              </a:ext>
            </a:extLst>
          </p:cNvPr>
          <p:cNvSpPr>
            <a:spLocks noGrp="1"/>
          </p:cNvSpPr>
          <p:nvPr>
            <p:ph sz="quarter" idx="4"/>
          </p:nvPr>
        </p:nvSpPr>
        <p:spPr>
          <a:xfrm>
            <a:off x="6172200" y="2505075"/>
            <a:ext cx="5183188" cy="3987800"/>
          </a:xfrm>
        </p:spPr>
        <p:txBody>
          <a:bodyPr>
            <a:normAutofit lnSpcReduction="10000"/>
          </a:bodyPr>
          <a:lstStyle/>
          <a:p>
            <a:r>
              <a:rPr lang="en-US" dirty="0"/>
              <a:t>Caring+</a:t>
            </a:r>
          </a:p>
          <a:p>
            <a:pPr lvl="1"/>
            <a:r>
              <a:rPr lang="en-US" dirty="0"/>
              <a:t>Hearing their story / aspirations</a:t>
            </a:r>
          </a:p>
          <a:p>
            <a:r>
              <a:rPr lang="en-US" dirty="0"/>
              <a:t>Praying+</a:t>
            </a:r>
          </a:p>
          <a:p>
            <a:pPr lvl="1"/>
            <a:r>
              <a:rPr lang="en-US" dirty="0"/>
              <a:t>Each month</a:t>
            </a:r>
          </a:p>
          <a:p>
            <a:pPr lvl="1"/>
            <a:r>
              <a:rPr lang="en-US" dirty="0"/>
              <a:t>Their lives / leadership development</a:t>
            </a:r>
          </a:p>
          <a:p>
            <a:r>
              <a:rPr lang="en-US" dirty="0"/>
              <a:t>Reaching Out+</a:t>
            </a:r>
          </a:p>
          <a:p>
            <a:pPr lvl="1"/>
            <a:r>
              <a:rPr lang="en-US" dirty="0"/>
              <a:t>Meeting each month</a:t>
            </a:r>
          </a:p>
          <a:p>
            <a:pPr lvl="1"/>
            <a:r>
              <a:rPr lang="en-US" dirty="0"/>
              <a:t>One-foot Fence</a:t>
            </a:r>
          </a:p>
          <a:p>
            <a:pPr lvl="1"/>
            <a:r>
              <a:rPr lang="en-US" dirty="0"/>
              <a:t>Keeping them in the Zone</a:t>
            </a:r>
          </a:p>
        </p:txBody>
      </p:sp>
    </p:spTree>
    <p:extLst>
      <p:ext uri="{BB962C8B-B14F-4D97-AF65-F5344CB8AC3E}">
        <p14:creationId xmlns:p14="http://schemas.microsoft.com/office/powerpoint/2010/main" val="229097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3F05-4269-179A-91BC-B42C155AC07F}"/>
              </a:ext>
            </a:extLst>
          </p:cNvPr>
          <p:cNvSpPr>
            <a:spLocks noGrp="1"/>
          </p:cNvSpPr>
          <p:nvPr>
            <p:ph type="title"/>
          </p:nvPr>
        </p:nvSpPr>
        <p:spPr>
          <a:xfrm>
            <a:off x="838200" y="365125"/>
            <a:ext cx="11353800" cy="1325563"/>
          </a:xfrm>
        </p:spPr>
        <p:txBody>
          <a:bodyPr>
            <a:normAutofit/>
          </a:bodyPr>
          <a:lstStyle/>
          <a:p>
            <a:r>
              <a:rPr lang="en-US" sz="4000" dirty="0">
                <a:latin typeface="Helvetica" pitchFamily="2" charset="0"/>
              </a:rPr>
              <a:t>Jesus is Our Model … (Matthew 9:35-10:1)</a:t>
            </a:r>
          </a:p>
        </p:txBody>
      </p:sp>
      <p:sp>
        <p:nvSpPr>
          <p:cNvPr id="3" name="Content Placeholder 2">
            <a:extLst>
              <a:ext uri="{FF2B5EF4-FFF2-40B4-BE49-F238E27FC236}">
                <a16:creationId xmlns:a16="http://schemas.microsoft.com/office/drawing/2014/main" id="{2F1940E8-FE57-66D6-3BC3-F6224378296C}"/>
              </a:ext>
            </a:extLst>
          </p:cNvPr>
          <p:cNvSpPr>
            <a:spLocks noGrp="1"/>
          </p:cNvSpPr>
          <p:nvPr>
            <p:ph idx="1"/>
          </p:nvPr>
        </p:nvSpPr>
        <p:spPr/>
        <p:txBody>
          <a:bodyPr>
            <a:normAutofit fontScale="92500" lnSpcReduction="10000"/>
          </a:bodyPr>
          <a:lstStyle/>
          <a:p>
            <a:pPr marL="0" indent="0">
              <a:buNone/>
            </a:pPr>
            <a:r>
              <a:rPr lang="en-US" dirty="0">
                <a:latin typeface="Helvetica" pitchFamily="2" charset="0"/>
              </a:rPr>
              <a:t>9:35 Jesus went through all the towns and villages, teaching in their synagogues, proclaiming the good news of the kingdom and healing every disease and sickness. </a:t>
            </a:r>
          </a:p>
          <a:p>
            <a:pPr marL="0" indent="0">
              <a:buNone/>
            </a:pPr>
            <a:r>
              <a:rPr lang="en-US" dirty="0">
                <a:latin typeface="Helvetica" pitchFamily="2" charset="0"/>
              </a:rPr>
              <a:t>36 When he saw the </a:t>
            </a:r>
            <a:r>
              <a:rPr lang="en-US" b="1" dirty="0">
                <a:latin typeface="Helvetica" pitchFamily="2" charset="0"/>
              </a:rPr>
              <a:t>crowds</a:t>
            </a:r>
            <a:r>
              <a:rPr lang="en-US" dirty="0">
                <a:latin typeface="Helvetica" pitchFamily="2" charset="0"/>
              </a:rPr>
              <a:t>, he had </a:t>
            </a:r>
            <a:r>
              <a:rPr lang="en-US" b="1" dirty="0">
                <a:latin typeface="Helvetica" pitchFamily="2" charset="0"/>
              </a:rPr>
              <a:t>compassion</a:t>
            </a:r>
            <a:r>
              <a:rPr lang="en-US" dirty="0">
                <a:latin typeface="Helvetica" pitchFamily="2" charset="0"/>
              </a:rPr>
              <a:t> on them, because they were </a:t>
            </a:r>
            <a:r>
              <a:rPr lang="en-US" b="1" dirty="0">
                <a:latin typeface="Helvetica" pitchFamily="2" charset="0"/>
              </a:rPr>
              <a:t>harassed</a:t>
            </a:r>
            <a:r>
              <a:rPr lang="en-US" dirty="0">
                <a:latin typeface="Helvetica" pitchFamily="2" charset="0"/>
              </a:rPr>
              <a:t> and </a:t>
            </a:r>
            <a:r>
              <a:rPr lang="en-US" b="1" dirty="0">
                <a:latin typeface="Helvetica" pitchFamily="2" charset="0"/>
              </a:rPr>
              <a:t>helpless</a:t>
            </a:r>
            <a:r>
              <a:rPr lang="en-US" dirty="0">
                <a:latin typeface="Helvetica" pitchFamily="2" charset="0"/>
              </a:rPr>
              <a:t>, like </a:t>
            </a:r>
            <a:r>
              <a:rPr lang="en-US" b="1" dirty="0">
                <a:latin typeface="Helvetica" pitchFamily="2" charset="0"/>
              </a:rPr>
              <a:t>sheep</a:t>
            </a:r>
            <a:r>
              <a:rPr lang="en-US" dirty="0">
                <a:latin typeface="Helvetica" pitchFamily="2" charset="0"/>
              </a:rPr>
              <a:t> without a </a:t>
            </a:r>
            <a:r>
              <a:rPr lang="en-US" b="1" dirty="0">
                <a:latin typeface="Helvetica" pitchFamily="2" charset="0"/>
              </a:rPr>
              <a:t>shepherd</a:t>
            </a:r>
            <a:r>
              <a:rPr lang="en-US" dirty="0">
                <a:latin typeface="Helvetica" pitchFamily="2" charset="0"/>
              </a:rPr>
              <a:t>. </a:t>
            </a:r>
          </a:p>
          <a:p>
            <a:pPr marL="0" indent="0">
              <a:buNone/>
            </a:pPr>
            <a:r>
              <a:rPr lang="en-US" dirty="0">
                <a:latin typeface="Helvetica" pitchFamily="2" charset="0"/>
              </a:rPr>
              <a:t>37 Then he said to his disciples, “The harvest is </a:t>
            </a:r>
            <a:r>
              <a:rPr lang="en-US" b="1" dirty="0">
                <a:latin typeface="Helvetica" pitchFamily="2" charset="0"/>
              </a:rPr>
              <a:t>plentiful</a:t>
            </a:r>
            <a:r>
              <a:rPr lang="en-US" dirty="0">
                <a:latin typeface="Helvetica" pitchFamily="2" charset="0"/>
              </a:rPr>
              <a:t>, but the </a:t>
            </a:r>
            <a:r>
              <a:rPr lang="en-US" b="1" dirty="0">
                <a:latin typeface="Helvetica" pitchFamily="2" charset="0"/>
              </a:rPr>
              <a:t>workers</a:t>
            </a:r>
            <a:r>
              <a:rPr lang="en-US" dirty="0">
                <a:latin typeface="Helvetica" pitchFamily="2" charset="0"/>
              </a:rPr>
              <a:t> are </a:t>
            </a:r>
            <a:r>
              <a:rPr lang="en-US" b="1" dirty="0">
                <a:latin typeface="Helvetica" pitchFamily="2" charset="0"/>
              </a:rPr>
              <a:t>few</a:t>
            </a:r>
            <a:r>
              <a:rPr lang="en-US" dirty="0">
                <a:latin typeface="Helvetica" pitchFamily="2" charset="0"/>
              </a:rPr>
              <a:t>. </a:t>
            </a:r>
          </a:p>
          <a:p>
            <a:pPr marL="0" indent="0">
              <a:buNone/>
            </a:pPr>
            <a:r>
              <a:rPr lang="en-US" dirty="0">
                <a:latin typeface="Helvetica" pitchFamily="2" charset="0"/>
              </a:rPr>
              <a:t>38 </a:t>
            </a:r>
            <a:r>
              <a:rPr lang="en-US" b="1" dirty="0">
                <a:latin typeface="Helvetica" pitchFamily="2" charset="0"/>
              </a:rPr>
              <a:t>Ask</a:t>
            </a:r>
            <a:r>
              <a:rPr lang="en-US" dirty="0">
                <a:latin typeface="Helvetica" pitchFamily="2" charset="0"/>
              </a:rPr>
              <a:t> the Lord of the harvest, therefore, to send out workers into his harvest field.”</a:t>
            </a:r>
          </a:p>
          <a:p>
            <a:pPr marL="0" indent="0">
              <a:buNone/>
            </a:pPr>
            <a:r>
              <a:rPr lang="en-US" dirty="0">
                <a:latin typeface="Helvetica" pitchFamily="2" charset="0"/>
              </a:rPr>
              <a:t>10:1 Jesus called his twelve disciples to him and </a:t>
            </a:r>
            <a:r>
              <a:rPr lang="en-US" b="1" dirty="0">
                <a:latin typeface="Helvetica" pitchFamily="2" charset="0"/>
              </a:rPr>
              <a:t>gave</a:t>
            </a:r>
            <a:r>
              <a:rPr lang="en-US" dirty="0">
                <a:latin typeface="Helvetica" pitchFamily="2" charset="0"/>
              </a:rPr>
              <a:t> </a:t>
            </a:r>
            <a:r>
              <a:rPr lang="en-US" b="1" dirty="0">
                <a:latin typeface="Helvetica" pitchFamily="2" charset="0"/>
              </a:rPr>
              <a:t>them</a:t>
            </a:r>
            <a:r>
              <a:rPr lang="en-US" dirty="0">
                <a:latin typeface="Helvetica" pitchFamily="2" charset="0"/>
              </a:rPr>
              <a:t> </a:t>
            </a:r>
            <a:r>
              <a:rPr lang="en-US" b="1" dirty="0">
                <a:latin typeface="Helvetica" pitchFamily="2" charset="0"/>
              </a:rPr>
              <a:t>authority</a:t>
            </a:r>
            <a:r>
              <a:rPr lang="en-US" dirty="0">
                <a:latin typeface="Helvetica" pitchFamily="2" charset="0"/>
              </a:rPr>
              <a:t> to drive out impure spirits and to heal every disease and sickness.</a:t>
            </a:r>
          </a:p>
          <a:p>
            <a:endParaRPr lang="en-US" dirty="0"/>
          </a:p>
          <a:p>
            <a:endParaRPr lang="en-US" dirty="0"/>
          </a:p>
        </p:txBody>
      </p:sp>
    </p:spTree>
    <p:extLst>
      <p:ext uri="{BB962C8B-B14F-4D97-AF65-F5344CB8AC3E}">
        <p14:creationId xmlns:p14="http://schemas.microsoft.com/office/powerpoint/2010/main" val="119484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16026</TotalTime>
  <Words>2559</Words>
  <Application>Microsoft Macintosh PowerPoint</Application>
  <PresentationFormat>Widescreen</PresentationFormat>
  <Paragraphs>320</Paragraphs>
  <Slides>38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OpenSans</vt:lpstr>
      <vt:lpstr>Aptos</vt:lpstr>
      <vt:lpstr>Aptos Display</vt:lpstr>
      <vt:lpstr>Arial</vt:lpstr>
      <vt:lpstr>Calibri</vt:lpstr>
      <vt:lpstr>Helvetica</vt:lpstr>
      <vt:lpstr>Roboto</vt:lpstr>
      <vt:lpstr>Wingdings</vt:lpstr>
      <vt:lpstr>Office Theme</vt:lpstr>
      <vt:lpstr>PowerPoint Presentation</vt:lpstr>
      <vt:lpstr>Schedule</vt:lpstr>
      <vt:lpstr>CPD Mission  We exist to build Christ’s Kingdom in the CPD and the World.  We will accomplish this by resourcing, equipping, multiplying and sending (REMS) believers, leaders and churches.  </vt:lpstr>
      <vt:lpstr>Our Goal: Multiplying Your Influence and Impact (24/7) at home, at school, at work, at church and in the community  District Vision Multiplying Christ-centered, Spirit-filled, healthy, strategic leaders  </vt:lpstr>
      <vt:lpstr>Christ-centered Life and Leadership: The Lord’s Prayer</vt:lpstr>
      <vt:lpstr>It Starts with Who We Are</vt:lpstr>
      <vt:lpstr>Addressing 3 Significant Church Issues</vt:lpstr>
      <vt:lpstr>CPR/CPR+</vt:lpstr>
      <vt:lpstr>Jesus is Our Model … (Matthew 9:35-10:1)</vt:lpstr>
      <vt:lpstr>JESUS: Our Model for Life and Leadership </vt:lpstr>
      <vt:lpstr>CPR: Time Touching the Multitude</vt:lpstr>
      <vt:lpstr>God is Going to Use You</vt:lpstr>
      <vt:lpstr>CARING</vt:lpstr>
      <vt:lpstr>Triads: CARING (5-10 minutes)</vt:lpstr>
      <vt:lpstr>PRAYING</vt:lpstr>
      <vt:lpstr>Triads: Praying (5-10 minutes)</vt:lpstr>
      <vt:lpstr>REACHING OUT</vt:lpstr>
      <vt:lpstr>Triads: Reaching Out (5-10 minutes)</vt:lpstr>
      <vt:lpstr>CPR Partner (for the next 3 months)</vt:lpstr>
      <vt:lpstr>CPR Friends List</vt:lpstr>
      <vt:lpstr>CPR/CPR+ and Your Church</vt:lpstr>
      <vt:lpstr>Jesus is Our Model … (Matthew 9:35-10:1)</vt:lpstr>
      <vt:lpstr>CARING+</vt:lpstr>
      <vt:lpstr>Triads: CARING+ (5-10 minutes)</vt:lpstr>
      <vt:lpstr>PRAYING+</vt:lpstr>
      <vt:lpstr>Triads: PRAYING+ (5-10 minutes)</vt:lpstr>
      <vt:lpstr>REACHING OUT+</vt:lpstr>
      <vt:lpstr>Triads: REACHING OUT+ (5-10 minutes)</vt:lpstr>
      <vt:lpstr>ACE Model to Accelerate Development</vt:lpstr>
      <vt:lpstr>Using the Mini-ACE Model with CPR+</vt:lpstr>
      <vt:lpstr>Mini-ACE Model with CPR+ Example: Leadership Development</vt:lpstr>
      <vt:lpstr>CPR+ Leadership Development List</vt:lpstr>
      <vt:lpstr>Podcast: www.clarionlife.org/podcast</vt:lpstr>
      <vt:lpstr>PowerPoint Presentation</vt:lpstr>
      <vt:lpstr>Putting CPR &amp; CPR+ into Action</vt:lpstr>
      <vt:lpstr>Recommended Resources</vt:lpstr>
      <vt:lpstr>Next Steps / Evaluation</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Mann, Rick</dc:creator>
  <cp:lastModifiedBy>Mann, Rick</cp:lastModifiedBy>
  <cp:revision>40</cp:revision>
  <cp:lastPrinted>2025-01-10T20:33:23Z</cp:lastPrinted>
  <dcterms:created xsi:type="dcterms:W3CDTF">2024-06-27T18:43:54Z</dcterms:created>
  <dcterms:modified xsi:type="dcterms:W3CDTF">2025-02-20T02:58:13Z</dcterms:modified>
</cp:coreProperties>
</file>